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286" r:id="rId4"/>
    <p:sldId id="256" r:id="rId6"/>
    <p:sldId id="376" r:id="rId7"/>
    <p:sldId id="260" r:id="rId8"/>
    <p:sldId id="336" r:id="rId9"/>
    <p:sldId id="393" r:id="rId10"/>
    <p:sldId id="361" r:id="rId11"/>
    <p:sldId id="362" r:id="rId12"/>
    <p:sldId id="394" r:id="rId13"/>
    <p:sldId id="363" r:id="rId14"/>
    <p:sldId id="364" r:id="rId15"/>
    <p:sldId id="365" r:id="rId16"/>
    <p:sldId id="366" r:id="rId17"/>
    <p:sldId id="367" r:id="rId18"/>
    <p:sldId id="368" r:id="rId19"/>
    <p:sldId id="369" r:id="rId20"/>
    <p:sldId id="371" r:id="rId21"/>
    <p:sldId id="372" r:id="rId22"/>
    <p:sldId id="373" r:id="rId23"/>
    <p:sldId id="395" r:id="rId24"/>
    <p:sldId id="374" r:id="rId25"/>
    <p:sldId id="410" r:id="rId26"/>
    <p:sldId id="296"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95293\AppData\Local\Temp\wps.r15240\Chart2%20in%20W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p>
      </c:txPr>
    </c:title>
    <c:autoTitleDeleted val="0"/>
    <c:plotArea>
      <c:layout>
        <c:manualLayout>
          <c:layoutTarget val="inner"/>
          <c:xMode val="edge"/>
          <c:yMode val="edge"/>
          <c:x val="0.0923055555555556"/>
          <c:y val="0.161805555555556"/>
          <c:w val="0.879777777777778"/>
          <c:h val="0.71212962962963"/>
        </c:manualLayout>
      </c:layout>
      <c:barChart>
        <c:barDir val="col"/>
        <c:grouping val="clustered"/>
        <c:varyColors val="0"/>
        <c:ser>
          <c:idx val="0"/>
          <c:order val="0"/>
          <c:tx>
            <c:strRef>
              <c:f>'[Chart2 in Wps.xlsx]Sheet1'!$B$1</c:f>
              <c:strCache>
                <c:ptCount val="1"/>
                <c:pt idx="0">
                  <c:v>数量</c:v>
                </c:pt>
              </c:strCache>
            </c:strRef>
          </c:tx>
          <c:spPr>
            <a:solidFill>
              <a:schemeClr val="accent1"/>
            </a:solidFill>
            <a:ln>
              <a:noFill/>
            </a:ln>
            <a:effectLst/>
          </c:spPr>
          <c:invertIfNegative val="0"/>
          <c:dLbls>
            <c:delete val="1"/>
          </c:dLbls>
          <c:cat>
            <c:strRef>
              <c:f>'[Chart2 in Wps.xlsx]Sheet1'!$A$2:$A$7</c:f>
              <c:strCache>
                <c:ptCount val="6"/>
                <c:pt idx="0">
                  <c:v>2014年</c:v>
                </c:pt>
                <c:pt idx="1">
                  <c:v>2015年</c:v>
                </c:pt>
                <c:pt idx="2">
                  <c:v>2016年</c:v>
                </c:pt>
                <c:pt idx="3">
                  <c:v>2017年</c:v>
                </c:pt>
                <c:pt idx="4">
                  <c:v>2018年</c:v>
                </c:pt>
                <c:pt idx="5">
                  <c:v>2019年</c:v>
                </c:pt>
              </c:strCache>
            </c:strRef>
          </c:cat>
          <c:val>
            <c:numRef>
              <c:f>'[Chart2 in Wps.xlsx]Sheet1'!$B$2:$B$7</c:f>
              <c:numCache>
                <c:formatCode>General</c:formatCode>
                <c:ptCount val="6"/>
                <c:pt idx="0">
                  <c:v>9</c:v>
                </c:pt>
                <c:pt idx="1">
                  <c:v>14</c:v>
                </c:pt>
                <c:pt idx="2">
                  <c:v>35</c:v>
                </c:pt>
                <c:pt idx="3">
                  <c:v>312</c:v>
                </c:pt>
                <c:pt idx="4">
                  <c:v>968</c:v>
                </c:pt>
                <c:pt idx="5">
                  <c:v>1336</c:v>
                </c:pt>
              </c:numCache>
            </c:numRef>
          </c:val>
        </c:ser>
        <c:dLbls>
          <c:showLegendKey val="0"/>
          <c:showVal val="0"/>
          <c:showCatName val="0"/>
          <c:showSerName val="0"/>
          <c:showPercent val="0"/>
          <c:showBubbleSize val="0"/>
        </c:dLbls>
        <c:gapWidth val="219"/>
        <c:overlap val="-27"/>
        <c:axId val="12136000"/>
        <c:axId val="571318621"/>
      </c:barChart>
      <c:catAx>
        <c:axId val="121360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71318621"/>
        <c:crosses val="autoZero"/>
        <c:auto val="1"/>
        <c:lblAlgn val="ctr"/>
        <c:lblOffset val="100"/>
        <c:noMultiLvlLbl val="0"/>
      </c:catAx>
      <c:valAx>
        <c:axId val="57131862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21360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69934-CB44-45C0-AEB7-5470E7544DC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BD0B2-8A14-4013-8AA8-A0D2449D9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09861-6FC9-4A49-A93B-AF9E71B1BE8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09861-6FC9-4A49-A93B-AF9E71B1BE8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09861-6FC9-4A49-A93B-AF9E71B1BE8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09861-6FC9-4A49-A93B-AF9E71B1BE8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2C4F9D-6F88-4F83-9889-4ABAF847E2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9E0431-32AF-4CBC-A9A3-F9A4AFEB11D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2C4F9D-6F88-4F83-9889-4ABAF847E2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9E0431-32AF-4CBC-A9A3-F9A4AFEB11D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2C4F9D-6F88-4F83-9889-4ABAF847E2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9E0431-32AF-4CBC-A9A3-F9A4AFEB11D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图文版式1">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3822700"/>
            <a:ext cx="12192000" cy="2557463"/>
          </a:xfrm>
        </p:spPr>
        <p:txBody>
          <a:bodyPr/>
          <a:lstStyle/>
          <a:p>
            <a:endParaRPr lang="zh-CN" altLang="en-US"/>
          </a:p>
        </p:txBody>
      </p:sp>
      <p:sp>
        <p:nvSpPr>
          <p:cNvPr id="2" name="标题 1"/>
          <p:cNvSpPr>
            <a:spLocks noGrp="1"/>
          </p:cNvSpPr>
          <p:nvPr>
            <p:ph type="title" hasCustomPrompt="1"/>
          </p:nvPr>
        </p:nvSpPr>
        <p:spPr>
          <a:xfrm>
            <a:off x="1057274" y="323240"/>
            <a:ext cx="7893865" cy="480131"/>
          </a:xfrm>
          <a:noFill/>
        </p:spPr>
        <p:txBody>
          <a:bodyPr wrap="square" lIns="0" rtlCol="0">
            <a:spAutoFit/>
          </a:bodyPr>
          <a:lstStyle>
            <a:lvl1pPr>
              <a:defRPr lang="zh-CN" altLang="en-US" sz="2800" b="1" dirty="0">
                <a:solidFill>
                  <a:srgbClr val="1D2974"/>
                </a:solidFill>
                <a:latin typeface="+mj-ea"/>
                <a:cs typeface="+mn-cs"/>
              </a:defRPr>
            </a:lvl1pPr>
          </a:lstStyle>
          <a:p>
            <a:r>
              <a:rPr lang="zh-CN" altLang="en-US" sz="2800" b="1" dirty="0">
                <a:solidFill>
                  <a:srgbClr val="1D2974"/>
                </a:solidFill>
                <a:latin typeface="+mj-ea"/>
                <a:ea typeface="+mj-ea"/>
              </a:rPr>
              <a:t>请输入你的标题或观点</a:t>
            </a:r>
            <a:endParaRPr lang="en-US" altLang="zh-CN" sz="2800" b="1" dirty="0">
              <a:solidFill>
                <a:srgbClr val="1D2974"/>
              </a:solidFill>
              <a:latin typeface="+mj-ea"/>
              <a:ea typeface="+mj-ea"/>
            </a:endParaRPr>
          </a:p>
        </p:txBody>
      </p:sp>
      <p:cxnSp>
        <p:nvCxnSpPr>
          <p:cNvPr id="7" name="直接连接符 6"/>
          <p:cNvCxnSpPr/>
          <p:nvPr userDrawn="1"/>
        </p:nvCxnSpPr>
        <p:spPr>
          <a:xfrm>
            <a:off x="506307" y="803850"/>
            <a:ext cx="11201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495300" y="6380500"/>
            <a:ext cx="11201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userDrawn="1"/>
        </p:nvSpPr>
        <p:spPr>
          <a:xfrm>
            <a:off x="495300" y="6426922"/>
            <a:ext cx="2120900" cy="369332"/>
          </a:xfrm>
          <a:prstGeom prst="rect">
            <a:avLst/>
          </a:prstGeom>
          <a:noFill/>
        </p:spPr>
        <p:txBody>
          <a:bodyPr wrap="square" lIns="0" rtlCol="0">
            <a:normAutofit/>
          </a:bodyPr>
          <a:lstStyle/>
          <a:p>
            <a:r>
              <a:rPr lang="zh-CN" altLang="en-US" sz="1400" spc="300" dirty="0">
                <a:solidFill>
                  <a:schemeClr val="accent1">
                    <a:lumMod val="60000"/>
                    <a:lumOff val="40000"/>
                  </a:schemeClr>
                </a:solidFill>
              </a:rPr>
              <a:t>含弘光大  继往开来</a:t>
            </a:r>
            <a:endParaRPr lang="zh-CN" altLang="en-US" sz="1400" spc="300" dirty="0">
              <a:solidFill>
                <a:schemeClr val="accent1">
                  <a:lumMod val="60000"/>
                  <a:lumOff val="40000"/>
                </a:schemeClr>
              </a:solidFill>
            </a:endParaRPr>
          </a:p>
        </p:txBody>
      </p:sp>
      <p:sp>
        <p:nvSpPr>
          <p:cNvPr id="51" name="文本框 50"/>
          <p:cNvSpPr txBox="1"/>
          <p:nvPr userDrawn="1"/>
        </p:nvSpPr>
        <p:spPr>
          <a:xfrm>
            <a:off x="9404350" y="6426922"/>
            <a:ext cx="2347413" cy="369332"/>
          </a:xfrm>
          <a:prstGeom prst="rect">
            <a:avLst/>
          </a:prstGeom>
          <a:noFill/>
        </p:spPr>
        <p:txBody>
          <a:bodyPr wrap="square" lIns="0" rIns="0" rtlCol="0">
            <a:normAutofit/>
          </a:bodyPr>
          <a:lstStyle/>
          <a:p>
            <a:pPr lvl="0" algn="r"/>
            <a:r>
              <a:rPr lang="en-US" altLang="zh-CN" sz="1400" spc="300" dirty="0">
                <a:solidFill>
                  <a:schemeClr val="accent1">
                    <a:lumMod val="60000"/>
                    <a:lumOff val="40000"/>
                  </a:schemeClr>
                </a:solidFill>
              </a:rPr>
              <a:t>www.swu.edu.cn</a:t>
            </a:r>
            <a:endParaRPr lang="zh-CN" altLang="en-US" sz="1400" spc="300" dirty="0">
              <a:solidFill>
                <a:schemeClr val="accent1">
                  <a:lumMod val="60000"/>
                  <a:lumOff val="40000"/>
                </a:schemeClr>
              </a:solidFill>
            </a:endParaRPr>
          </a:p>
        </p:txBody>
      </p:sp>
      <p:grpSp>
        <p:nvGrpSpPr>
          <p:cNvPr id="55" name="组合 54"/>
          <p:cNvGrpSpPr/>
          <p:nvPr userDrawn="1"/>
        </p:nvGrpSpPr>
        <p:grpSpPr>
          <a:xfrm>
            <a:off x="540944" y="390295"/>
            <a:ext cx="421475" cy="346021"/>
            <a:chOff x="540944" y="369189"/>
            <a:chExt cx="421475" cy="346021"/>
          </a:xfrm>
        </p:grpSpPr>
        <p:sp>
          <p:nvSpPr>
            <p:cNvPr id="52" name="等腰三角形 51"/>
            <p:cNvSpPr/>
            <p:nvPr userDrawn="1"/>
          </p:nvSpPr>
          <p:spPr>
            <a:xfrm rot="5400000">
              <a:off x="517080" y="393053"/>
              <a:ext cx="346021" cy="29829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userDrawn="1"/>
          </p:nvSpPr>
          <p:spPr>
            <a:xfrm rot="5400000">
              <a:off x="696063" y="418887"/>
              <a:ext cx="286086" cy="246626"/>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4" name="图片 5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2105" y="1"/>
            <a:ext cx="2756569" cy="116268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平行四边形 3"/>
          <p:cNvSpPr/>
          <p:nvPr userDrawn="1"/>
        </p:nvSpPr>
        <p:spPr>
          <a:xfrm>
            <a:off x="6084372" y="0"/>
            <a:ext cx="6006934" cy="6858002"/>
          </a:xfrm>
          <a:prstGeom prst="parallelogram">
            <a:avLst>
              <a:gd name="adj" fmla="val 4263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图片占位符 59"/>
          <p:cNvSpPr>
            <a:spLocks noGrp="1"/>
          </p:cNvSpPr>
          <p:nvPr>
            <p:ph type="pic" sz="quarter" idx="11"/>
          </p:nvPr>
        </p:nvSpPr>
        <p:spPr>
          <a:xfrm>
            <a:off x="6503268" y="0"/>
            <a:ext cx="6439734" cy="6857999"/>
          </a:xfrm>
          <a:custGeom>
            <a:avLst/>
            <a:gdLst>
              <a:gd name="connsiteX0" fmla="*/ 2588645 w 6850062"/>
              <a:gd name="connsiteY0" fmla="*/ 0 h 6858000"/>
              <a:gd name="connsiteX1" fmla="*/ 6850062 w 6850062"/>
              <a:gd name="connsiteY1" fmla="*/ 0 h 6858000"/>
              <a:gd name="connsiteX2" fmla="*/ 6850062 w 6850062"/>
              <a:gd name="connsiteY2" fmla="*/ 6858000 h 6858000"/>
              <a:gd name="connsiteX3" fmla="*/ 0 w 68500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0062" h="6858000">
                <a:moveTo>
                  <a:pt x="2588645" y="0"/>
                </a:moveTo>
                <a:lnTo>
                  <a:pt x="6850062" y="0"/>
                </a:lnTo>
                <a:lnTo>
                  <a:pt x="6850062" y="6858000"/>
                </a:lnTo>
                <a:lnTo>
                  <a:pt x="0" y="6858000"/>
                </a:lnTo>
                <a:close/>
              </a:path>
            </a:pathLst>
          </a:custGeom>
        </p:spPr>
        <p:txBody>
          <a:bodyPr wrap="square">
            <a:noAutofit/>
          </a:bodyPr>
          <a:lstStyle/>
          <a:p>
            <a:endParaRPr lang="zh-CN" altLang="en-US"/>
          </a:p>
        </p:txBody>
      </p:sp>
      <p:sp>
        <p:nvSpPr>
          <p:cNvPr id="2" name="标题 1"/>
          <p:cNvSpPr>
            <a:spLocks noGrp="1"/>
          </p:cNvSpPr>
          <p:nvPr>
            <p:ph type="title"/>
          </p:nvPr>
        </p:nvSpPr>
        <p:spPr>
          <a:xfrm>
            <a:off x="659738" y="2081075"/>
            <a:ext cx="6847664" cy="1880879"/>
          </a:xfrm>
        </p:spPr>
        <p:txBody>
          <a:bodyPr lIns="0" tIns="0" anchor="b"/>
          <a:lstStyle>
            <a:lvl1pPr>
              <a:lnSpc>
                <a:spcPct val="100000"/>
              </a:lnSpc>
              <a:defRPr sz="6000">
                <a:solidFill>
                  <a:schemeClr val="accent1"/>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nvPr>
        </p:nvSpPr>
        <p:spPr>
          <a:xfrm>
            <a:off x="661014" y="4734601"/>
            <a:ext cx="2357957" cy="354148"/>
          </a:xfrm>
        </p:spPr>
        <p:txBody>
          <a:bodyPr lIns="0"/>
          <a:lstStyle>
            <a:lvl1pPr marL="0" indent="0">
              <a:lnSpc>
                <a:spcPct val="100000"/>
              </a:lnSpc>
              <a:spcBef>
                <a:spcPts val="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答辩人：</a:t>
            </a:r>
            <a:r>
              <a:rPr lang="en-US" altLang="zh-CN" dirty="0"/>
              <a:t>XXXX </a:t>
            </a:r>
            <a:endParaRPr lang="zh-CN" altLang="en-US" dirty="0"/>
          </a:p>
        </p:txBody>
      </p:sp>
      <p:cxnSp>
        <p:nvCxnSpPr>
          <p:cNvPr id="51" name="直接连接符 50"/>
          <p:cNvCxnSpPr/>
          <p:nvPr userDrawn="1"/>
        </p:nvCxnSpPr>
        <p:spPr>
          <a:xfrm>
            <a:off x="660400" y="4342278"/>
            <a:ext cx="61001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userDrawn="1"/>
        </p:nvSpPr>
        <p:spPr>
          <a:xfrm>
            <a:off x="660400" y="6279802"/>
            <a:ext cx="5976576" cy="369332"/>
          </a:xfrm>
          <a:prstGeom prst="rect">
            <a:avLst/>
          </a:prstGeom>
          <a:noFill/>
        </p:spPr>
        <p:txBody>
          <a:bodyPr wrap="square" lIns="0" rtlCol="0">
            <a:normAutofit/>
          </a:bodyPr>
          <a:lstStyle/>
          <a:p>
            <a:r>
              <a:rPr lang="zh-CN" altLang="en-US" spc="300" dirty="0">
                <a:solidFill>
                  <a:schemeClr val="bg1">
                    <a:lumMod val="65000"/>
                  </a:schemeClr>
                </a:solidFill>
              </a:rPr>
              <a:t>含弘光大  继往开来 </a:t>
            </a:r>
            <a:r>
              <a:rPr lang="en-US" altLang="zh-CN" spc="300" dirty="0">
                <a:solidFill>
                  <a:schemeClr val="bg1">
                    <a:lumMod val="65000"/>
                  </a:schemeClr>
                </a:solidFill>
              </a:rPr>
              <a:t>| www.swu.edu.cn</a:t>
            </a:r>
            <a:endParaRPr lang="zh-CN" altLang="en-US" spc="300" dirty="0">
              <a:solidFill>
                <a:schemeClr val="bg1">
                  <a:lumMod val="65000"/>
                </a:schemeClr>
              </a:solidFill>
            </a:endParaRPr>
          </a:p>
        </p:txBody>
      </p:sp>
      <p:sp>
        <p:nvSpPr>
          <p:cNvPr id="56" name="文本占位符 2"/>
          <p:cNvSpPr>
            <a:spLocks noGrp="1"/>
          </p:cNvSpPr>
          <p:nvPr>
            <p:ph type="body" idx="10" hasCustomPrompt="1"/>
          </p:nvPr>
        </p:nvSpPr>
        <p:spPr>
          <a:xfrm>
            <a:off x="3498557" y="4734601"/>
            <a:ext cx="3700529" cy="354148"/>
          </a:xfrm>
        </p:spPr>
        <p:txBody>
          <a:bodyPr lIns="0"/>
          <a:lstStyle>
            <a:lvl1pPr marL="0" indent="0">
              <a:lnSpc>
                <a:spcPct val="100000"/>
              </a:lnSpc>
              <a:spcBef>
                <a:spcPts val="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指导老师：</a:t>
            </a:r>
            <a:r>
              <a:rPr lang="en-US" altLang="zh-CN" dirty="0"/>
              <a:t>XXXX </a:t>
            </a:r>
            <a:endParaRPr lang="zh-CN" altLang="en-US" dirty="0"/>
          </a:p>
        </p:txBody>
      </p:sp>
      <p:sp>
        <p:nvSpPr>
          <p:cNvPr id="53" name="文本框 52"/>
          <p:cNvSpPr txBox="1"/>
          <p:nvPr userDrawn="1"/>
        </p:nvSpPr>
        <p:spPr>
          <a:xfrm>
            <a:off x="7462625" y="1223403"/>
            <a:ext cx="4315572" cy="1015663"/>
          </a:xfrm>
          <a:prstGeom prst="rect">
            <a:avLst/>
          </a:prstGeom>
          <a:noFill/>
        </p:spPr>
        <p:txBody>
          <a:bodyPr wrap="square" rtlCol="0">
            <a:spAutoFit/>
          </a:bodyPr>
          <a:lstStyle/>
          <a:p>
            <a:pPr algn="r"/>
            <a:r>
              <a:rPr lang="zh-CN" altLang="en-US" sz="6000" b="1" dirty="0">
                <a:solidFill>
                  <a:schemeClr val="bg1">
                    <a:alpha val="33000"/>
                  </a:schemeClr>
                </a:solidFill>
              </a:rPr>
              <a:t>含弘光大</a:t>
            </a:r>
            <a:endParaRPr lang="zh-CN" altLang="en-US" sz="6000" b="1" dirty="0">
              <a:solidFill>
                <a:schemeClr val="bg1">
                  <a:alpha val="33000"/>
                </a:schemeClr>
              </a:solidFill>
            </a:endParaRPr>
          </a:p>
        </p:txBody>
      </p:sp>
      <p:sp>
        <p:nvSpPr>
          <p:cNvPr id="54" name="文本框 53"/>
          <p:cNvSpPr txBox="1"/>
          <p:nvPr userDrawn="1"/>
        </p:nvSpPr>
        <p:spPr>
          <a:xfrm>
            <a:off x="7233621" y="2283372"/>
            <a:ext cx="4315572" cy="1015663"/>
          </a:xfrm>
          <a:prstGeom prst="rect">
            <a:avLst/>
          </a:prstGeom>
          <a:noFill/>
        </p:spPr>
        <p:txBody>
          <a:bodyPr wrap="square" rtlCol="0">
            <a:spAutoFit/>
          </a:bodyPr>
          <a:lstStyle/>
          <a:p>
            <a:pPr algn="r"/>
            <a:r>
              <a:rPr lang="zh-CN" altLang="en-US" sz="6000" b="1" dirty="0">
                <a:solidFill>
                  <a:schemeClr val="bg1">
                    <a:alpha val="33000"/>
                  </a:schemeClr>
                </a:solidFill>
              </a:rPr>
              <a:t>继往开来</a:t>
            </a:r>
            <a:endParaRPr lang="zh-CN" altLang="en-US" sz="6000" b="1" dirty="0">
              <a:solidFill>
                <a:schemeClr val="bg1">
                  <a:alpha val="33000"/>
                </a:schemeClr>
              </a:solidFill>
            </a:endParaRPr>
          </a:p>
        </p:txBody>
      </p:sp>
      <p:pic>
        <p:nvPicPr>
          <p:cNvPr id="52" name="图片 5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492" y="177347"/>
            <a:ext cx="3321771" cy="140108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cxnSp>
        <p:nvCxnSpPr>
          <p:cNvPr id="3" name="直接连接符 2"/>
          <p:cNvCxnSpPr/>
          <p:nvPr userDrawn="1"/>
        </p:nvCxnSpPr>
        <p:spPr>
          <a:xfrm>
            <a:off x="506307" y="803850"/>
            <a:ext cx="11201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a:off x="495300" y="6380500"/>
            <a:ext cx="11201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userDrawn="1"/>
        </p:nvSpPr>
        <p:spPr>
          <a:xfrm>
            <a:off x="495300" y="6426922"/>
            <a:ext cx="2120900" cy="369332"/>
          </a:xfrm>
          <a:prstGeom prst="rect">
            <a:avLst/>
          </a:prstGeom>
          <a:noFill/>
        </p:spPr>
        <p:txBody>
          <a:bodyPr wrap="square" lIns="0" rtlCol="0">
            <a:normAutofit/>
          </a:bodyPr>
          <a:lstStyle/>
          <a:p>
            <a:r>
              <a:rPr lang="zh-CN" altLang="en-US" sz="1400" spc="300" dirty="0">
                <a:solidFill>
                  <a:schemeClr val="accent1">
                    <a:lumMod val="60000"/>
                    <a:lumOff val="40000"/>
                  </a:schemeClr>
                </a:solidFill>
              </a:rPr>
              <a:t>含弘光大  继往开来</a:t>
            </a:r>
            <a:endParaRPr lang="zh-CN" altLang="en-US" sz="1400" spc="300" dirty="0">
              <a:solidFill>
                <a:schemeClr val="accent1">
                  <a:lumMod val="60000"/>
                  <a:lumOff val="40000"/>
                </a:schemeClr>
              </a:solidFill>
            </a:endParaRPr>
          </a:p>
        </p:txBody>
      </p:sp>
      <p:sp>
        <p:nvSpPr>
          <p:cNvPr id="6" name="文本框 5"/>
          <p:cNvSpPr txBox="1"/>
          <p:nvPr userDrawn="1"/>
        </p:nvSpPr>
        <p:spPr>
          <a:xfrm>
            <a:off x="9404350" y="6426922"/>
            <a:ext cx="2347413" cy="369332"/>
          </a:xfrm>
          <a:prstGeom prst="rect">
            <a:avLst/>
          </a:prstGeom>
          <a:noFill/>
        </p:spPr>
        <p:txBody>
          <a:bodyPr wrap="square" lIns="0" rIns="0" rtlCol="0">
            <a:normAutofit/>
          </a:bodyPr>
          <a:lstStyle/>
          <a:p>
            <a:pPr lvl="0" algn="r"/>
            <a:r>
              <a:rPr lang="en-US" altLang="zh-CN" sz="1400" spc="300" dirty="0">
                <a:solidFill>
                  <a:schemeClr val="accent1">
                    <a:lumMod val="60000"/>
                    <a:lumOff val="40000"/>
                  </a:schemeClr>
                </a:solidFill>
              </a:rPr>
              <a:t>www.swu.edu.cn</a:t>
            </a:r>
            <a:endParaRPr lang="zh-CN" altLang="en-US" sz="1400" spc="300" dirty="0">
              <a:solidFill>
                <a:schemeClr val="accent1">
                  <a:lumMod val="60000"/>
                  <a:lumOff val="40000"/>
                </a:schemeClr>
              </a:solidFill>
            </a:endParaRPr>
          </a:p>
        </p:txBody>
      </p:sp>
      <p:grpSp>
        <p:nvGrpSpPr>
          <p:cNvPr id="7" name="组合 6"/>
          <p:cNvGrpSpPr/>
          <p:nvPr userDrawn="1"/>
        </p:nvGrpSpPr>
        <p:grpSpPr>
          <a:xfrm>
            <a:off x="540944" y="390295"/>
            <a:ext cx="421475" cy="346021"/>
            <a:chOff x="540944" y="369189"/>
            <a:chExt cx="421475" cy="346021"/>
          </a:xfrm>
        </p:grpSpPr>
        <p:sp>
          <p:nvSpPr>
            <p:cNvPr id="8" name="等腰三角形 7"/>
            <p:cNvSpPr/>
            <p:nvPr userDrawn="1"/>
          </p:nvSpPr>
          <p:spPr>
            <a:xfrm rot="5400000">
              <a:off x="517080" y="393053"/>
              <a:ext cx="346021" cy="29829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rot="5400000">
              <a:off x="696063" y="418887"/>
              <a:ext cx="286086" cy="246626"/>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2105" y="1"/>
            <a:ext cx="2756569" cy="116268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目录页（4）">
    <p:spTree>
      <p:nvGrpSpPr>
        <p:cNvPr id="1" name=""/>
        <p:cNvGrpSpPr/>
        <p:nvPr/>
      </p:nvGrpSpPr>
      <p:grpSpPr>
        <a:xfrm>
          <a:off x="0" y="0"/>
          <a:ext cx="0" cy="0"/>
          <a:chOff x="0" y="0"/>
          <a:chExt cx="0" cy="0"/>
        </a:xfrm>
      </p:grpSpPr>
      <p:sp>
        <p:nvSpPr>
          <p:cNvPr id="6" name="矩形 5"/>
          <p:cNvSpPr/>
          <p:nvPr userDrawn="1"/>
        </p:nvSpPr>
        <p:spPr>
          <a:xfrm>
            <a:off x="0" y="-19051"/>
            <a:ext cx="4076700" cy="689614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949247" y="1667893"/>
            <a:ext cx="2178207" cy="523220"/>
          </a:xfrm>
          <a:prstGeom prst="rect">
            <a:avLst/>
          </a:prstGeom>
          <a:noFill/>
        </p:spPr>
        <p:txBody>
          <a:bodyPr wrap="square" rtlCol="0">
            <a:spAutoFit/>
          </a:bodyPr>
          <a:lstStyle/>
          <a:p>
            <a:pPr algn="dist"/>
            <a:r>
              <a:rPr lang="en-US" altLang="zh-CN" sz="2800" dirty="0">
                <a:solidFill>
                  <a:schemeClr val="bg1"/>
                </a:solidFill>
                <a:latin typeface="+mj-ea"/>
                <a:ea typeface="+mj-ea"/>
              </a:rPr>
              <a:t>CONTENT</a:t>
            </a:r>
            <a:endParaRPr lang="zh-CN" altLang="en-US" sz="2800" dirty="0">
              <a:solidFill>
                <a:schemeClr val="bg1"/>
              </a:solidFill>
              <a:latin typeface="+mj-ea"/>
              <a:ea typeface="+mj-ea"/>
            </a:endParaRPr>
          </a:p>
        </p:txBody>
      </p:sp>
      <p:pic>
        <p:nvPicPr>
          <p:cNvPr id="8" name="图片 7"/>
          <p:cNvPicPr>
            <a:picLocks noChangeAspect="1"/>
          </p:cNvPicPr>
          <p:nvPr userDrawn="1"/>
        </p:nvPicPr>
        <p:blipFill>
          <a:blip r:embed="rId2">
            <a:alphaModFix amt="10000"/>
            <a:lum bright="70000" contrast="-70000"/>
          </a:blip>
          <a:stretch>
            <a:fillRect/>
          </a:stretch>
        </p:blipFill>
        <p:spPr>
          <a:xfrm>
            <a:off x="727169" y="0"/>
            <a:ext cx="6856688" cy="6877093"/>
          </a:xfrm>
          <a:prstGeom prst="rect">
            <a:avLst/>
          </a:prstGeom>
        </p:spPr>
      </p:pic>
      <p:grpSp>
        <p:nvGrpSpPr>
          <p:cNvPr id="9" name="组合 8"/>
          <p:cNvGrpSpPr/>
          <p:nvPr userDrawn="1"/>
        </p:nvGrpSpPr>
        <p:grpSpPr>
          <a:xfrm>
            <a:off x="1622092" y="2409437"/>
            <a:ext cx="832516" cy="747374"/>
            <a:chOff x="1333501" y="5545626"/>
            <a:chExt cx="1409699" cy="747374"/>
          </a:xfrm>
        </p:grpSpPr>
        <p:cxnSp>
          <p:nvCxnSpPr>
            <p:cNvPr id="10" name="直接连接符 9"/>
            <p:cNvCxnSpPr/>
            <p:nvPr/>
          </p:nvCxnSpPr>
          <p:spPr>
            <a:xfrm>
              <a:off x="1333501" y="5545626"/>
              <a:ext cx="14096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333501" y="5919313"/>
              <a:ext cx="14096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333501" y="6293000"/>
              <a:ext cx="14096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userDrawn="1"/>
        </p:nvSpPr>
        <p:spPr>
          <a:xfrm>
            <a:off x="930197" y="805954"/>
            <a:ext cx="2216307" cy="830997"/>
          </a:xfrm>
          <a:prstGeom prst="rect">
            <a:avLst/>
          </a:prstGeom>
        </p:spPr>
        <p:txBody>
          <a:bodyPr wrap="square">
            <a:spAutoFit/>
          </a:bodyPr>
          <a:lstStyle/>
          <a:p>
            <a:pPr algn="dist"/>
            <a:r>
              <a:rPr lang="zh-CN" altLang="en-US" sz="4800" b="1" dirty="0">
                <a:solidFill>
                  <a:schemeClr val="bg1"/>
                </a:solidFill>
                <a:latin typeface="+mj-ea"/>
              </a:rPr>
              <a:t>目录</a:t>
            </a:r>
            <a:endParaRPr lang="en-US" altLang="zh-CN" sz="4800" b="1" dirty="0">
              <a:solidFill>
                <a:schemeClr val="bg1"/>
              </a:solidFill>
              <a:latin typeface="+mj-ea"/>
            </a:endParaRPr>
          </a:p>
        </p:txBody>
      </p:sp>
      <p:sp>
        <p:nvSpPr>
          <p:cNvPr id="56" name="文本框 55"/>
          <p:cNvSpPr txBox="1"/>
          <p:nvPr/>
        </p:nvSpPr>
        <p:spPr>
          <a:xfrm>
            <a:off x="6076705" y="1184076"/>
            <a:ext cx="1332543" cy="1200329"/>
          </a:xfrm>
          <a:prstGeom prst="rect">
            <a:avLst/>
          </a:prstGeom>
          <a:noFill/>
        </p:spPr>
        <p:txBody>
          <a:bodyPr wrap="square" rtlCol="0">
            <a:spAutoFit/>
          </a:bodyPr>
          <a:lstStyle/>
          <a:p>
            <a:r>
              <a:rPr lang="en-US" altLang="zh-CN" sz="7200" b="0" dirty="0">
                <a:solidFill>
                  <a:srgbClr val="CECECE"/>
                </a:solidFill>
                <a:latin typeface="+mn-lt"/>
                <a:ea typeface="+mj-ea"/>
              </a:rPr>
              <a:t>01</a:t>
            </a:r>
            <a:endParaRPr lang="zh-CN" altLang="en-US" sz="7200" b="0" dirty="0">
              <a:solidFill>
                <a:srgbClr val="CECECE"/>
              </a:solidFill>
              <a:latin typeface="+mn-lt"/>
              <a:ea typeface="+mj-ea"/>
            </a:endParaRPr>
          </a:p>
        </p:txBody>
      </p:sp>
      <p:sp>
        <p:nvSpPr>
          <p:cNvPr id="71" name="文本框 70"/>
          <p:cNvSpPr txBox="1"/>
          <p:nvPr userDrawn="1"/>
        </p:nvSpPr>
        <p:spPr>
          <a:xfrm>
            <a:off x="0" y="5314097"/>
            <a:ext cx="4076700" cy="646331"/>
          </a:xfrm>
          <a:prstGeom prst="rect">
            <a:avLst/>
          </a:prstGeom>
          <a:noFill/>
        </p:spPr>
        <p:txBody>
          <a:bodyPr wrap="square" rtlCol="0">
            <a:spAutoFit/>
          </a:bodyPr>
          <a:lstStyle/>
          <a:p>
            <a:pPr algn="ctr"/>
            <a:r>
              <a:rPr lang="zh-CN" altLang="en-US" sz="3600" b="1" dirty="0">
                <a:solidFill>
                  <a:schemeClr val="bg1">
                    <a:alpha val="33000"/>
                  </a:schemeClr>
                </a:solidFill>
              </a:rPr>
              <a:t>含弘光大</a:t>
            </a:r>
            <a:endParaRPr lang="zh-CN" altLang="en-US" sz="3600" b="1" dirty="0">
              <a:solidFill>
                <a:schemeClr val="bg1">
                  <a:alpha val="33000"/>
                </a:schemeClr>
              </a:solidFill>
            </a:endParaRPr>
          </a:p>
        </p:txBody>
      </p:sp>
      <p:sp>
        <p:nvSpPr>
          <p:cNvPr id="72" name="文本框 71"/>
          <p:cNvSpPr txBox="1"/>
          <p:nvPr userDrawn="1"/>
        </p:nvSpPr>
        <p:spPr>
          <a:xfrm>
            <a:off x="0" y="5997981"/>
            <a:ext cx="4076700" cy="646331"/>
          </a:xfrm>
          <a:prstGeom prst="rect">
            <a:avLst/>
          </a:prstGeom>
          <a:noFill/>
        </p:spPr>
        <p:txBody>
          <a:bodyPr wrap="square" rtlCol="0">
            <a:spAutoFit/>
          </a:bodyPr>
          <a:lstStyle/>
          <a:p>
            <a:pPr algn="ctr"/>
            <a:r>
              <a:rPr lang="zh-CN" altLang="en-US" sz="3600" b="1" dirty="0">
                <a:solidFill>
                  <a:schemeClr val="bg1">
                    <a:alpha val="33000"/>
                  </a:schemeClr>
                </a:solidFill>
              </a:rPr>
              <a:t>继往开来</a:t>
            </a:r>
            <a:endParaRPr lang="zh-CN" altLang="en-US" sz="3600" b="1" dirty="0">
              <a:solidFill>
                <a:schemeClr val="bg1">
                  <a:alpha val="33000"/>
                </a:schemeClr>
              </a:solidFill>
            </a:endParaRPr>
          </a:p>
        </p:txBody>
      </p:sp>
      <p:sp>
        <p:nvSpPr>
          <p:cNvPr id="74" name="文本占位符 52"/>
          <p:cNvSpPr>
            <a:spLocks noGrp="1"/>
          </p:cNvSpPr>
          <p:nvPr>
            <p:ph type="body" sz="quarter" idx="10" hasCustomPrompt="1"/>
          </p:nvPr>
        </p:nvSpPr>
        <p:spPr>
          <a:xfrm>
            <a:off x="7270707" y="1878820"/>
            <a:ext cx="3524087" cy="386278"/>
          </a:xfrm>
        </p:spPr>
        <p:txBody>
          <a:bodyPr>
            <a:noAutofit/>
          </a:bodyPr>
          <a:lstStyle>
            <a:lvl1pPr marL="0" indent="0" algn="dist" defTabSz="914400" rtl="0" eaLnBrk="1" latinLnBrk="0" hangingPunct="1">
              <a:lnSpc>
                <a:spcPct val="100000"/>
              </a:lnSpc>
              <a:spcBef>
                <a:spcPts val="1000"/>
              </a:spcBef>
              <a:buFont typeface="Arial" panose="020B0604020202020204" pitchFamily="34" charset="0"/>
              <a:buNone/>
              <a:defRPr lang="zh-CN" altLang="en-US" sz="1600" kern="1200" dirty="0" smtClean="0">
                <a:solidFill>
                  <a:schemeClr val="bg1">
                    <a:lumMod val="75000"/>
                  </a:schemeClr>
                </a:solidFill>
                <a:latin typeface="+mn-lt"/>
                <a:ea typeface="+mn-ea"/>
                <a:cs typeface="+mn-cs"/>
              </a:defRPr>
            </a:lvl1pPr>
            <a:lvl2pPr marL="457200" indent="0">
              <a:buNone/>
              <a:defRPr/>
            </a:lvl2pPr>
          </a:lstStyle>
          <a:p>
            <a:pPr lvl="0"/>
            <a:r>
              <a:rPr lang="en-US" altLang="zh-CN" dirty="0"/>
              <a:t>PLEASE ENTER ENGLISH TITLE</a:t>
            </a:r>
            <a:endParaRPr lang="zh-CN" altLang="en-US" dirty="0"/>
          </a:p>
        </p:txBody>
      </p:sp>
      <p:sp>
        <p:nvSpPr>
          <p:cNvPr id="86" name="文本占位符 85"/>
          <p:cNvSpPr>
            <a:spLocks noGrp="1"/>
          </p:cNvSpPr>
          <p:nvPr>
            <p:ph type="body" sz="quarter" idx="13" hasCustomPrompt="1"/>
          </p:nvPr>
        </p:nvSpPr>
        <p:spPr>
          <a:xfrm>
            <a:off x="7261225" y="1370013"/>
            <a:ext cx="2264633" cy="449148"/>
          </a:xfrm>
        </p:spPr>
        <p:txBody>
          <a:bodyPr>
            <a:noAutofit/>
          </a:bodyPr>
          <a:lstStyle>
            <a:lvl1pPr marL="0" indent="0" algn="dist" defTabSz="914400" rtl="0" eaLnBrk="1" latinLnBrk="0" hangingPunct="1">
              <a:lnSpc>
                <a:spcPct val="90000"/>
              </a:lnSpc>
              <a:spcBef>
                <a:spcPct val="0"/>
              </a:spcBef>
              <a:buNone/>
              <a:defRPr lang="zh-CN" altLang="en-US" sz="3600" b="1" kern="1200" dirty="0" smtClean="0">
                <a:solidFill>
                  <a:srgbClr val="1D2974"/>
                </a:solidFill>
                <a:latin typeface="+mj-ea"/>
                <a:ea typeface="+mj-ea"/>
                <a:cs typeface="+mn-cs"/>
              </a:defRPr>
            </a:lvl1pPr>
          </a:lstStyle>
          <a:p>
            <a:pPr lvl="0"/>
            <a:r>
              <a:rPr lang="zh-CN" altLang="en-US" dirty="0"/>
              <a:t>章节标题</a:t>
            </a:r>
            <a:endParaRPr lang="zh-CN" altLang="en-US" dirty="0"/>
          </a:p>
        </p:txBody>
      </p:sp>
      <p:sp>
        <p:nvSpPr>
          <p:cNvPr id="62" name="文本框 61"/>
          <p:cNvSpPr txBox="1"/>
          <p:nvPr userDrawn="1"/>
        </p:nvSpPr>
        <p:spPr>
          <a:xfrm>
            <a:off x="6076705" y="2537776"/>
            <a:ext cx="1332543" cy="1200329"/>
          </a:xfrm>
          <a:prstGeom prst="rect">
            <a:avLst/>
          </a:prstGeom>
          <a:noFill/>
        </p:spPr>
        <p:txBody>
          <a:bodyPr wrap="square" rtlCol="0">
            <a:spAutoFit/>
          </a:bodyPr>
          <a:lstStyle/>
          <a:p>
            <a:r>
              <a:rPr lang="en-US" altLang="zh-CN" sz="7200" b="0" dirty="0">
                <a:solidFill>
                  <a:srgbClr val="CECECE"/>
                </a:solidFill>
                <a:latin typeface="+mn-lt"/>
                <a:ea typeface="+mj-ea"/>
              </a:rPr>
              <a:t>02</a:t>
            </a:r>
            <a:endParaRPr lang="zh-CN" altLang="en-US" sz="7200" b="0" dirty="0">
              <a:solidFill>
                <a:srgbClr val="CECECE"/>
              </a:solidFill>
              <a:latin typeface="+mn-lt"/>
              <a:ea typeface="+mj-ea"/>
            </a:endParaRPr>
          </a:p>
        </p:txBody>
      </p:sp>
      <p:sp>
        <p:nvSpPr>
          <p:cNvPr id="63" name="文本占位符 52"/>
          <p:cNvSpPr>
            <a:spLocks noGrp="1"/>
          </p:cNvSpPr>
          <p:nvPr>
            <p:ph type="body" sz="quarter" idx="14" hasCustomPrompt="1"/>
          </p:nvPr>
        </p:nvSpPr>
        <p:spPr>
          <a:xfrm>
            <a:off x="7270707" y="3231002"/>
            <a:ext cx="3524087" cy="386278"/>
          </a:xfrm>
        </p:spPr>
        <p:txBody>
          <a:bodyPr>
            <a:noAutofit/>
          </a:bodyPr>
          <a:lstStyle>
            <a:lvl1pPr marL="0" indent="0" algn="dist" defTabSz="914400" rtl="0" eaLnBrk="1" latinLnBrk="0" hangingPunct="1">
              <a:lnSpc>
                <a:spcPct val="100000"/>
              </a:lnSpc>
              <a:spcBef>
                <a:spcPts val="1000"/>
              </a:spcBef>
              <a:buFont typeface="Arial" panose="020B0604020202020204" pitchFamily="34" charset="0"/>
              <a:buNone/>
              <a:defRPr lang="zh-CN" altLang="en-US" sz="1600" kern="1200" dirty="0" smtClean="0">
                <a:solidFill>
                  <a:schemeClr val="bg1">
                    <a:lumMod val="75000"/>
                  </a:schemeClr>
                </a:solidFill>
                <a:latin typeface="+mn-lt"/>
                <a:ea typeface="+mn-ea"/>
                <a:cs typeface="+mn-cs"/>
              </a:defRPr>
            </a:lvl1pPr>
            <a:lvl2pPr marL="457200" indent="0">
              <a:buNone/>
              <a:defRPr/>
            </a:lvl2pPr>
          </a:lstStyle>
          <a:p>
            <a:pPr lvl="0"/>
            <a:r>
              <a:rPr lang="en-US" altLang="zh-CN" dirty="0"/>
              <a:t>PLEASE ENTER ENGLISH TITLE</a:t>
            </a:r>
            <a:endParaRPr lang="zh-CN" altLang="en-US" dirty="0"/>
          </a:p>
        </p:txBody>
      </p:sp>
      <p:sp>
        <p:nvSpPr>
          <p:cNvPr id="64" name="文本占位符 85"/>
          <p:cNvSpPr>
            <a:spLocks noGrp="1"/>
          </p:cNvSpPr>
          <p:nvPr>
            <p:ph type="body" sz="quarter" idx="15" hasCustomPrompt="1"/>
          </p:nvPr>
        </p:nvSpPr>
        <p:spPr>
          <a:xfrm>
            <a:off x="7261225" y="2722195"/>
            <a:ext cx="2264633" cy="449148"/>
          </a:xfrm>
        </p:spPr>
        <p:txBody>
          <a:bodyPr>
            <a:noAutofit/>
          </a:bodyPr>
          <a:lstStyle>
            <a:lvl1pPr marL="0" indent="0" algn="dist" defTabSz="914400" rtl="0" eaLnBrk="1" latinLnBrk="0" hangingPunct="1">
              <a:lnSpc>
                <a:spcPct val="90000"/>
              </a:lnSpc>
              <a:spcBef>
                <a:spcPct val="0"/>
              </a:spcBef>
              <a:buNone/>
              <a:defRPr lang="zh-CN" altLang="en-US" sz="3600" b="1" kern="1200" dirty="0" smtClean="0">
                <a:solidFill>
                  <a:srgbClr val="1D2974"/>
                </a:solidFill>
                <a:latin typeface="+mj-ea"/>
                <a:ea typeface="+mj-ea"/>
                <a:cs typeface="+mn-cs"/>
              </a:defRPr>
            </a:lvl1pPr>
          </a:lstStyle>
          <a:p>
            <a:pPr lvl="0"/>
            <a:r>
              <a:rPr lang="zh-CN" altLang="en-US" dirty="0"/>
              <a:t>章节标题</a:t>
            </a:r>
            <a:endParaRPr lang="zh-CN" altLang="en-US" dirty="0"/>
          </a:p>
        </p:txBody>
      </p:sp>
      <p:sp>
        <p:nvSpPr>
          <p:cNvPr id="73" name="文本框 72"/>
          <p:cNvSpPr txBox="1"/>
          <p:nvPr userDrawn="1"/>
        </p:nvSpPr>
        <p:spPr>
          <a:xfrm>
            <a:off x="6076705" y="3891476"/>
            <a:ext cx="1332543" cy="1200329"/>
          </a:xfrm>
          <a:prstGeom prst="rect">
            <a:avLst/>
          </a:prstGeom>
          <a:noFill/>
        </p:spPr>
        <p:txBody>
          <a:bodyPr wrap="square" rtlCol="0">
            <a:spAutoFit/>
          </a:bodyPr>
          <a:lstStyle/>
          <a:p>
            <a:r>
              <a:rPr lang="en-US" altLang="zh-CN" sz="7200" b="0" dirty="0">
                <a:solidFill>
                  <a:srgbClr val="CECECE"/>
                </a:solidFill>
                <a:latin typeface="+mn-lt"/>
                <a:ea typeface="+mj-ea"/>
              </a:rPr>
              <a:t>03</a:t>
            </a:r>
            <a:endParaRPr lang="zh-CN" altLang="en-US" sz="7200" b="0" dirty="0">
              <a:solidFill>
                <a:srgbClr val="CECECE"/>
              </a:solidFill>
              <a:latin typeface="+mn-lt"/>
              <a:ea typeface="+mj-ea"/>
            </a:endParaRPr>
          </a:p>
        </p:txBody>
      </p:sp>
      <p:sp>
        <p:nvSpPr>
          <p:cNvPr id="75" name="文本占位符 52"/>
          <p:cNvSpPr>
            <a:spLocks noGrp="1"/>
          </p:cNvSpPr>
          <p:nvPr>
            <p:ph type="body" sz="quarter" idx="16" hasCustomPrompt="1"/>
          </p:nvPr>
        </p:nvSpPr>
        <p:spPr>
          <a:xfrm>
            <a:off x="7270707" y="4614282"/>
            <a:ext cx="3524087" cy="386278"/>
          </a:xfrm>
        </p:spPr>
        <p:txBody>
          <a:bodyPr>
            <a:noAutofit/>
          </a:bodyPr>
          <a:lstStyle>
            <a:lvl1pPr marL="0" indent="0" algn="dist" defTabSz="914400" rtl="0" eaLnBrk="1" latinLnBrk="0" hangingPunct="1">
              <a:lnSpc>
                <a:spcPct val="100000"/>
              </a:lnSpc>
              <a:spcBef>
                <a:spcPts val="1000"/>
              </a:spcBef>
              <a:buFont typeface="Arial" panose="020B0604020202020204" pitchFamily="34" charset="0"/>
              <a:buNone/>
              <a:defRPr lang="zh-CN" altLang="en-US" sz="1600" kern="1200" dirty="0" smtClean="0">
                <a:solidFill>
                  <a:schemeClr val="bg1">
                    <a:lumMod val="75000"/>
                  </a:schemeClr>
                </a:solidFill>
                <a:latin typeface="+mn-lt"/>
                <a:ea typeface="+mn-ea"/>
                <a:cs typeface="+mn-cs"/>
              </a:defRPr>
            </a:lvl1pPr>
            <a:lvl2pPr marL="457200" indent="0">
              <a:buNone/>
              <a:defRPr/>
            </a:lvl2pPr>
          </a:lstStyle>
          <a:p>
            <a:pPr lvl="0"/>
            <a:r>
              <a:rPr lang="en-US" altLang="zh-CN" dirty="0"/>
              <a:t>PLEASE ENTER ENGLISH TITLE</a:t>
            </a:r>
            <a:endParaRPr lang="zh-CN" altLang="en-US" dirty="0"/>
          </a:p>
        </p:txBody>
      </p:sp>
      <p:sp>
        <p:nvSpPr>
          <p:cNvPr id="76" name="文本占位符 85"/>
          <p:cNvSpPr>
            <a:spLocks noGrp="1"/>
          </p:cNvSpPr>
          <p:nvPr>
            <p:ph type="body" sz="quarter" idx="17" hasCustomPrompt="1"/>
          </p:nvPr>
        </p:nvSpPr>
        <p:spPr>
          <a:xfrm>
            <a:off x="7261225" y="4105475"/>
            <a:ext cx="2264633" cy="449148"/>
          </a:xfrm>
        </p:spPr>
        <p:txBody>
          <a:bodyPr>
            <a:noAutofit/>
          </a:bodyPr>
          <a:lstStyle>
            <a:lvl1pPr marL="0" indent="0" algn="dist" defTabSz="914400" rtl="0" eaLnBrk="1" latinLnBrk="0" hangingPunct="1">
              <a:lnSpc>
                <a:spcPct val="90000"/>
              </a:lnSpc>
              <a:spcBef>
                <a:spcPct val="0"/>
              </a:spcBef>
              <a:buNone/>
              <a:defRPr lang="zh-CN" altLang="en-US" sz="3600" b="1" kern="1200" dirty="0" smtClean="0">
                <a:solidFill>
                  <a:srgbClr val="1D2974"/>
                </a:solidFill>
                <a:latin typeface="+mj-ea"/>
                <a:ea typeface="+mj-ea"/>
                <a:cs typeface="+mn-cs"/>
              </a:defRPr>
            </a:lvl1pPr>
          </a:lstStyle>
          <a:p>
            <a:pPr lvl="0"/>
            <a:r>
              <a:rPr lang="zh-CN" altLang="en-US" dirty="0"/>
              <a:t>章节标题</a:t>
            </a:r>
            <a:endParaRPr lang="zh-CN" altLang="en-US" dirty="0"/>
          </a:p>
        </p:txBody>
      </p:sp>
      <p:sp>
        <p:nvSpPr>
          <p:cNvPr id="77" name="文本框 76"/>
          <p:cNvSpPr txBox="1"/>
          <p:nvPr userDrawn="1"/>
        </p:nvSpPr>
        <p:spPr>
          <a:xfrm>
            <a:off x="6076705" y="5245176"/>
            <a:ext cx="1332543" cy="1200329"/>
          </a:xfrm>
          <a:prstGeom prst="rect">
            <a:avLst/>
          </a:prstGeom>
          <a:noFill/>
        </p:spPr>
        <p:txBody>
          <a:bodyPr wrap="square" rtlCol="0">
            <a:spAutoFit/>
          </a:bodyPr>
          <a:lstStyle/>
          <a:p>
            <a:r>
              <a:rPr lang="en-US" altLang="zh-CN" sz="7200" b="0" dirty="0">
                <a:solidFill>
                  <a:srgbClr val="CECECE"/>
                </a:solidFill>
                <a:latin typeface="+mn-lt"/>
                <a:ea typeface="+mj-ea"/>
              </a:rPr>
              <a:t>04</a:t>
            </a:r>
            <a:endParaRPr lang="zh-CN" altLang="en-US" sz="7200" b="0" dirty="0">
              <a:solidFill>
                <a:srgbClr val="CECECE"/>
              </a:solidFill>
              <a:latin typeface="+mn-lt"/>
              <a:ea typeface="+mj-ea"/>
            </a:endParaRPr>
          </a:p>
        </p:txBody>
      </p:sp>
      <p:sp>
        <p:nvSpPr>
          <p:cNvPr id="78" name="文本占位符 52"/>
          <p:cNvSpPr>
            <a:spLocks noGrp="1"/>
          </p:cNvSpPr>
          <p:nvPr>
            <p:ph type="body" sz="quarter" idx="18" hasCustomPrompt="1"/>
          </p:nvPr>
        </p:nvSpPr>
        <p:spPr>
          <a:xfrm>
            <a:off x="7270707" y="5939920"/>
            <a:ext cx="3524087" cy="386278"/>
          </a:xfrm>
        </p:spPr>
        <p:txBody>
          <a:bodyPr>
            <a:noAutofit/>
          </a:bodyPr>
          <a:lstStyle>
            <a:lvl1pPr marL="0" indent="0" algn="dist" defTabSz="914400" rtl="0" eaLnBrk="1" latinLnBrk="0" hangingPunct="1">
              <a:lnSpc>
                <a:spcPct val="100000"/>
              </a:lnSpc>
              <a:spcBef>
                <a:spcPts val="1000"/>
              </a:spcBef>
              <a:buFont typeface="Arial" panose="020B0604020202020204" pitchFamily="34" charset="0"/>
              <a:buNone/>
              <a:defRPr lang="zh-CN" altLang="en-US" sz="1600" kern="1200" dirty="0" smtClean="0">
                <a:solidFill>
                  <a:schemeClr val="bg1">
                    <a:lumMod val="75000"/>
                  </a:schemeClr>
                </a:solidFill>
                <a:latin typeface="+mn-lt"/>
                <a:ea typeface="+mn-ea"/>
                <a:cs typeface="+mn-cs"/>
              </a:defRPr>
            </a:lvl1pPr>
            <a:lvl2pPr marL="457200" indent="0">
              <a:buNone/>
              <a:defRPr/>
            </a:lvl2pPr>
          </a:lstStyle>
          <a:p>
            <a:pPr lvl="0"/>
            <a:r>
              <a:rPr lang="en-US" altLang="zh-CN" dirty="0"/>
              <a:t>PLEASE ENTER ENGLISH TITLE</a:t>
            </a:r>
            <a:endParaRPr lang="zh-CN" altLang="en-US" dirty="0"/>
          </a:p>
        </p:txBody>
      </p:sp>
      <p:sp>
        <p:nvSpPr>
          <p:cNvPr id="79" name="文本占位符 85"/>
          <p:cNvSpPr>
            <a:spLocks noGrp="1"/>
          </p:cNvSpPr>
          <p:nvPr>
            <p:ph type="body" sz="quarter" idx="19" hasCustomPrompt="1"/>
          </p:nvPr>
        </p:nvSpPr>
        <p:spPr>
          <a:xfrm>
            <a:off x="7261225" y="5431113"/>
            <a:ext cx="2264633" cy="449148"/>
          </a:xfrm>
        </p:spPr>
        <p:txBody>
          <a:bodyPr>
            <a:noAutofit/>
          </a:bodyPr>
          <a:lstStyle>
            <a:lvl1pPr marL="0" indent="0" algn="dist" defTabSz="914400" rtl="0" eaLnBrk="1" latinLnBrk="0" hangingPunct="1">
              <a:lnSpc>
                <a:spcPct val="90000"/>
              </a:lnSpc>
              <a:spcBef>
                <a:spcPct val="0"/>
              </a:spcBef>
              <a:buNone/>
              <a:defRPr lang="zh-CN" altLang="en-US" sz="3600" b="1" kern="1200" dirty="0" smtClean="0">
                <a:solidFill>
                  <a:srgbClr val="1D2974"/>
                </a:solidFill>
                <a:latin typeface="+mj-ea"/>
                <a:ea typeface="+mj-ea"/>
                <a:cs typeface="+mn-cs"/>
              </a:defRPr>
            </a:lvl1pPr>
          </a:lstStyle>
          <a:p>
            <a:pPr lvl="0"/>
            <a:r>
              <a:rPr lang="zh-CN" altLang="en-US" dirty="0"/>
              <a:t>章节标题</a:t>
            </a:r>
            <a:endParaRPr lang="zh-CN" altLang="en-US" dirty="0"/>
          </a:p>
        </p:txBody>
      </p:sp>
      <p:pic>
        <p:nvPicPr>
          <p:cNvPr id="65" name="图片 6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2750" y="149150"/>
            <a:ext cx="3101563" cy="13082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2C4F9D-6F88-4F83-9889-4ABAF847E2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9E0431-32AF-4CBC-A9A3-F9A4AFEB11D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2C4F9D-6F88-4F83-9889-4ABAF847E2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9E0431-32AF-4CBC-A9A3-F9A4AFEB11D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32C4F9D-6F88-4F83-9889-4ABAF847E2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9E0431-32AF-4CBC-A9A3-F9A4AFEB11D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32C4F9D-6F88-4F83-9889-4ABAF847E2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9E0431-32AF-4CBC-A9A3-F9A4AFEB11D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2C4F9D-6F88-4F83-9889-4ABAF847E2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9E0431-32AF-4CBC-A9A3-F9A4AFEB11D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2C4F9D-6F88-4F83-9889-4ABAF847E2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9E0431-32AF-4CBC-A9A3-F9A4AFEB11D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2C4F9D-6F88-4F83-9889-4ABAF847E2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9E0431-32AF-4CBC-A9A3-F9A4AFEB11D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2C4F9D-6F88-4F83-9889-4ABAF847E2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9E0431-32AF-4CBC-A9A3-F9A4AFEB11D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C4F9D-6F88-4F83-9889-4ABAF847E2D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E0431-32AF-4CBC-A9A3-F9A4AFEB11D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2.xml"/><Relationship Id="rId4" Type="http://schemas.openxmlformats.org/officeDocument/2006/relationships/image" Target="../media/image19.wmf"/><Relationship Id="rId3" Type="http://schemas.openxmlformats.org/officeDocument/2006/relationships/oleObject" Target="../embeddings/oleObject2.bin"/><Relationship Id="rId2" Type="http://schemas.openxmlformats.org/officeDocument/2006/relationships/image" Target="../media/image18.wmf"/><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7.png"/><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microsoft.com/office/2007/relationships/hdphoto" Target="../media/image44.wdp"/><Relationship Id="rId1"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323850"/>
            <a:ext cx="7894638" cy="479425"/>
          </a:xfrm>
          <a:prstGeom prst="rect">
            <a:avLst/>
          </a:prstGeom>
        </p:spPr>
        <p:txBody>
          <a:bodyPr/>
          <a:lstStyle/>
          <a:p>
            <a:r>
              <a:rPr lang="en-US" altLang="zh-CN" dirty="0"/>
              <a:t> </a:t>
            </a:r>
            <a:endParaRPr lang="zh-CN" altLang="en-US" dirty="0"/>
          </a:p>
        </p:txBody>
      </p:sp>
      <p:sp>
        <p:nvSpPr>
          <p:cNvPr id="3" name="矩形 2"/>
          <p:cNvSpPr/>
          <p:nvPr/>
        </p:nvSpPr>
        <p:spPr>
          <a:xfrm>
            <a:off x="2107035" y="2511872"/>
            <a:ext cx="7977930" cy="2122805"/>
          </a:xfrm>
          <a:prstGeom prst="rect">
            <a:avLst/>
          </a:prstGeom>
        </p:spPr>
        <p:txBody>
          <a:bodyPr wrap="square">
            <a:spAutoFit/>
          </a:bodyPr>
          <a:lstStyle/>
          <a:p>
            <a:pPr algn="ctr"/>
            <a:r>
              <a:rPr lang="zh-CN" altLang="en-US" sz="6600" dirty="0"/>
              <a:t>不断优化</a:t>
            </a:r>
            <a:r>
              <a:rPr lang="zh-CN" altLang="en-US" sz="6600" dirty="0"/>
              <a:t>的</a:t>
            </a:r>
            <a:endParaRPr lang="zh-CN" altLang="en-US" sz="6600" dirty="0"/>
          </a:p>
          <a:p>
            <a:pPr algn="ctr"/>
            <a:r>
              <a:rPr lang="en-US" altLang="zh-CN" sz="6600" dirty="0"/>
              <a:t>GAN</a:t>
            </a:r>
            <a:endParaRPr lang="en-US" altLang="zh-CN" sz="6600" dirty="0"/>
          </a:p>
        </p:txBody>
      </p:sp>
      <p:sp>
        <p:nvSpPr>
          <p:cNvPr id="4" name="文本框 3"/>
          <p:cNvSpPr txBox="1"/>
          <p:nvPr/>
        </p:nvSpPr>
        <p:spPr>
          <a:xfrm>
            <a:off x="4088765" y="5761990"/>
            <a:ext cx="4015105" cy="368300"/>
          </a:xfrm>
          <a:prstGeom prst="rect">
            <a:avLst/>
          </a:prstGeom>
          <a:noFill/>
        </p:spPr>
        <p:txBody>
          <a:bodyPr wrap="square" rtlCol="0">
            <a:spAutoFit/>
          </a:bodyPr>
          <a:p>
            <a:r>
              <a:rPr lang="zh-CN" altLang="en-US"/>
              <a:t>汇报人：苏本朋     指导老师：陈善雄</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en-US" altLang="zh-CN"/>
              <a:t> wgan</a:t>
            </a:r>
            <a:endParaRPr lang="en-US" altLang="zh-CN"/>
          </a:p>
        </p:txBody>
      </p:sp>
      <p:graphicFrame>
        <p:nvGraphicFramePr>
          <p:cNvPr id="9" name="对象 8"/>
          <p:cNvGraphicFramePr>
            <a:graphicFrameLocks noChangeAspect="1"/>
          </p:cNvGraphicFramePr>
          <p:nvPr/>
        </p:nvGraphicFramePr>
        <p:xfrm>
          <a:off x="4389324" y="2447511"/>
          <a:ext cx="2847975" cy="723900"/>
        </p:xfrm>
        <a:graphic>
          <a:graphicData uri="http://schemas.openxmlformats.org/presentationml/2006/ole">
            <mc:AlternateContent xmlns:mc="http://schemas.openxmlformats.org/markup-compatibility/2006">
              <mc:Choice xmlns:v="urn:schemas-microsoft-com:vml" Requires="v">
                <p:oleObj spid="_x0000_s7245" name="AxMath" r:id="rId1" imgW="914400" imgH="914400" progId="Equation.AxMath">
                  <p:embed/>
                </p:oleObj>
              </mc:Choice>
              <mc:Fallback>
                <p:oleObj name="AxMath" r:id="rId1" imgW="914400" imgH="914400" progId="Equation.AxMath">
                  <p:embed/>
                  <p:pic>
                    <p:nvPicPr>
                      <p:cNvPr id="0" name="对象 13"/>
                      <p:cNvPicPr/>
                      <p:nvPr/>
                    </p:nvPicPr>
                    <p:blipFill>
                      <a:blip r:embed="rId2"/>
                      <a:stretch>
                        <a:fillRect/>
                      </a:stretch>
                    </p:blipFill>
                    <p:spPr>
                      <a:xfrm>
                        <a:off x="4389324" y="2447511"/>
                        <a:ext cx="2847975" cy="7239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1837999" y="1243194"/>
          <a:ext cx="7950201" cy="552450"/>
        </p:xfrm>
        <a:graphic>
          <a:graphicData uri="http://schemas.openxmlformats.org/presentationml/2006/ole">
            <mc:AlternateContent xmlns:mc="http://schemas.openxmlformats.org/markup-compatibility/2006">
              <mc:Choice xmlns:v="urn:schemas-microsoft-com:vml" Requires="v">
                <p:oleObj spid="_x0000_s7242" name="AxMath" r:id="rId3" imgW="914400" imgH="914400" progId="Equation.AxMath">
                  <p:embed/>
                </p:oleObj>
              </mc:Choice>
              <mc:Fallback>
                <p:oleObj name="AxMath" r:id="rId3" imgW="914400" imgH="914400" progId="Equation.AxMath">
                  <p:embed/>
                  <p:pic>
                    <p:nvPicPr>
                      <p:cNvPr id="0" name="对象 7"/>
                      <p:cNvPicPr/>
                      <p:nvPr/>
                    </p:nvPicPr>
                    <p:blipFill>
                      <a:blip r:embed="rId4"/>
                      <a:stretch>
                        <a:fillRect/>
                      </a:stretch>
                    </p:blipFill>
                    <p:spPr>
                      <a:xfrm>
                        <a:off x="1837999" y="1243194"/>
                        <a:ext cx="7950201" cy="552450"/>
                      </a:xfrm>
                      <a:prstGeom prst="rect">
                        <a:avLst/>
                      </a:prstGeom>
                    </p:spPr>
                  </p:pic>
                </p:oleObj>
              </mc:Fallback>
            </mc:AlternateContent>
          </a:graphicData>
        </a:graphic>
      </p:graphicFrame>
      <p:sp>
        <p:nvSpPr>
          <p:cNvPr id="11" name="文本框 10"/>
          <p:cNvSpPr txBox="1"/>
          <p:nvPr/>
        </p:nvSpPr>
        <p:spPr>
          <a:xfrm>
            <a:off x="520065" y="4766945"/>
            <a:ext cx="11151870" cy="922020"/>
          </a:xfrm>
          <a:prstGeom prst="rect">
            <a:avLst/>
          </a:prstGeom>
          <a:noFill/>
        </p:spPr>
        <p:txBody>
          <a:bodyPr wrap="square" rtlCol="0" anchor="t">
            <a:spAutoFit/>
          </a:bodyPr>
          <a:p>
            <a:r>
              <a:rPr lang="zh-CN" altLang="en-US"/>
              <a:t>这个结果从直观上很容易理解，就是看一个样本</a:t>
            </a:r>
            <a:r>
              <a:rPr lang="en-US" altLang="zh-CN"/>
              <a:t>x</a:t>
            </a:r>
            <a:r>
              <a:rPr lang="zh-CN" altLang="en-US"/>
              <a:t>来自真实分布和生成分布的可能性的相对比例。如果</a:t>
            </a:r>
            <a:r>
              <a:rPr lang="en-US" altLang="zh-CN"/>
              <a:t>pdata=0</a:t>
            </a:r>
            <a:r>
              <a:rPr lang="zh-CN" altLang="en-US"/>
              <a:t>且</a:t>
            </a:r>
            <a:r>
              <a:rPr lang="en-US" altLang="zh-CN"/>
              <a:t>pg</a:t>
            </a:r>
            <a:r>
              <a:rPr lang="zh-CN" altLang="en-US"/>
              <a:t>不等于</a:t>
            </a:r>
            <a:r>
              <a:rPr lang="en-US" altLang="zh-CN"/>
              <a:t>0</a:t>
            </a:r>
            <a:r>
              <a:rPr lang="zh-CN" altLang="en-US"/>
              <a:t>，最优判别器就应该非常自信地给出概率0；如果</a:t>
            </a:r>
            <a:r>
              <a:rPr lang="en-US" altLang="zh-CN"/>
              <a:t>pg=pdata</a:t>
            </a:r>
            <a:r>
              <a:rPr lang="zh-CN" altLang="en-US"/>
              <a:t>，说明该样本是真是假的可能性刚好一半一半，此时最优判别器也应该给出概率0.5。</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sp>
        <p:nvSpPr>
          <p:cNvPr id="4" name="文本框 3"/>
          <p:cNvSpPr txBox="1"/>
          <p:nvPr/>
        </p:nvSpPr>
        <p:spPr>
          <a:xfrm>
            <a:off x="431800" y="1118235"/>
            <a:ext cx="11329035" cy="645160"/>
          </a:xfrm>
          <a:prstGeom prst="rect">
            <a:avLst/>
          </a:prstGeom>
          <a:noFill/>
        </p:spPr>
        <p:txBody>
          <a:bodyPr wrap="square" rtlCol="0" anchor="t">
            <a:spAutoFit/>
          </a:bodyPr>
          <a:p>
            <a:r>
              <a:rPr lang="zh-CN" altLang="en-US"/>
              <a:t>然而GAN训练有一个trick，就是别把判别器训练得太好，否则在实验中生成器会完全学不动（loss降不下去），为了探究背后的原因，我们就可以看看在极端情况——判别器最优时，生成器的损失函数变成什么。</a:t>
            </a:r>
            <a:endParaRPr lang="zh-CN" altLang="en-US"/>
          </a:p>
        </p:txBody>
      </p:sp>
      <p:pic>
        <p:nvPicPr>
          <p:cNvPr id="5" name="图片占位符 4"/>
          <p:cNvPicPr>
            <a:picLocks noChangeAspect="1"/>
          </p:cNvPicPr>
          <p:nvPr>
            <p:ph type="pic" sz="quarter" idx="10"/>
          </p:nvPr>
        </p:nvPicPr>
        <p:blipFill>
          <a:blip r:embed="rId1"/>
          <a:stretch>
            <a:fillRect/>
          </a:stretch>
        </p:blipFill>
        <p:spPr>
          <a:xfrm>
            <a:off x="3095625" y="2343150"/>
            <a:ext cx="3962400" cy="571500"/>
          </a:xfrm>
          <a:prstGeom prst="rect">
            <a:avLst/>
          </a:prstGeom>
        </p:spPr>
      </p:pic>
      <p:sp>
        <p:nvSpPr>
          <p:cNvPr id="6" name="文本框 5"/>
          <p:cNvSpPr txBox="1"/>
          <p:nvPr/>
        </p:nvSpPr>
        <p:spPr>
          <a:xfrm>
            <a:off x="483235" y="3679190"/>
            <a:ext cx="11226165" cy="922020"/>
          </a:xfrm>
          <a:prstGeom prst="rect">
            <a:avLst/>
          </a:prstGeom>
          <a:noFill/>
        </p:spPr>
        <p:txBody>
          <a:bodyPr wrap="square" rtlCol="0" anchor="t">
            <a:spAutoFit/>
          </a:bodyPr>
          <a:p>
            <a:r>
              <a:rPr lang="zh-CN" altLang="en-US"/>
              <a:t>根据原始GAN定义的判别器loss，我们可以得到最优判别器的形式；而在最优判别器的下，我们可以把原始GAN定义的生成器loss等价变换为最小化真实分布</a:t>
            </a:r>
            <a:r>
              <a:rPr lang="en-US" altLang="zh-CN"/>
              <a:t>pdata</a:t>
            </a:r>
            <a:r>
              <a:rPr lang="zh-CN" altLang="en-US"/>
              <a:t>与生成分布</a:t>
            </a:r>
            <a:r>
              <a:rPr lang="en-US" altLang="zh-CN"/>
              <a:t>pg</a:t>
            </a:r>
            <a:r>
              <a:rPr lang="zh-CN" altLang="en-US"/>
              <a:t>之间的JS散度。我们越训练判别器，它就越接近最优，最小化生成器的loss也就会越近似于最小化</a:t>
            </a:r>
            <a:r>
              <a:rPr lang="en-US" altLang="zh-CN"/>
              <a:t>pg</a:t>
            </a:r>
            <a:r>
              <a:rPr lang="zh-CN" altLang="en-US"/>
              <a:t>和</a:t>
            </a:r>
            <a:r>
              <a:rPr lang="en-US" altLang="zh-CN"/>
              <a:t>pdata</a:t>
            </a:r>
            <a:r>
              <a:rPr lang="zh-CN" altLang="en-US"/>
              <a:t>之间的JS散度</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sp>
        <p:nvSpPr>
          <p:cNvPr id="4" name="文本框 3"/>
          <p:cNvSpPr txBox="1"/>
          <p:nvPr/>
        </p:nvSpPr>
        <p:spPr>
          <a:xfrm>
            <a:off x="490220" y="1198880"/>
            <a:ext cx="11211560" cy="2030095"/>
          </a:xfrm>
          <a:prstGeom prst="rect">
            <a:avLst/>
          </a:prstGeom>
          <a:noFill/>
        </p:spPr>
        <p:txBody>
          <a:bodyPr wrap="square" rtlCol="0" anchor="t">
            <a:spAutoFit/>
          </a:bodyPr>
          <a:p>
            <a:r>
              <a:rPr lang="zh-CN" altLang="en-US"/>
              <a:t>换句话说，无论</a:t>
            </a:r>
            <a:r>
              <a:rPr lang="en-US" altLang="zh-CN"/>
              <a:t>pg</a:t>
            </a:r>
            <a:r>
              <a:rPr lang="zh-CN" altLang="en-US"/>
              <a:t>跟</a:t>
            </a:r>
            <a:r>
              <a:rPr lang="en-US" altLang="zh-CN"/>
              <a:t>pdata</a:t>
            </a:r>
            <a:r>
              <a:rPr lang="zh-CN" altLang="en-US"/>
              <a:t>是远在天边，还是近在眼前，只要它们俩没有一点重叠或者重叠部分可忽略，JS散度就固定是常数</a:t>
            </a:r>
            <a:r>
              <a:rPr lang="en-US" altLang="zh-CN"/>
              <a:t>log2</a:t>
            </a:r>
            <a:r>
              <a:rPr lang="zh-CN" altLang="en-US"/>
              <a:t>，而这对于梯度下降方法意味着——梯度为0！此时对于最优判别器来说，生成器肯定是得不到一丁点梯度信息的；即使对于接近最优的判别器来说，生成器也有很大机会面临梯度消失的问题。</a:t>
            </a:r>
            <a:endParaRPr lang="zh-CN" altLang="en-US"/>
          </a:p>
          <a:p>
            <a:endParaRPr lang="zh-CN" altLang="en-US"/>
          </a:p>
          <a:p>
            <a:r>
              <a:rPr lang="zh-CN" altLang="en-US"/>
              <a:t>但是</a:t>
            </a:r>
            <a:r>
              <a:rPr lang="en-US" altLang="zh-CN"/>
              <a:t>pg</a:t>
            </a:r>
            <a:r>
              <a:rPr lang="zh-CN" altLang="en-US"/>
              <a:t>与</a:t>
            </a:r>
            <a:r>
              <a:rPr lang="en-US" altLang="zh-CN"/>
              <a:t>pdata</a:t>
            </a:r>
            <a:r>
              <a:rPr lang="zh-CN" altLang="en-US"/>
              <a:t>不重叠或重叠部分可忽略的可能性有多大？不严谨的答案是：非常大。比较严谨的答案是：当</a:t>
            </a:r>
            <a:r>
              <a:rPr lang="en-US" altLang="zh-CN"/>
              <a:t>pdata</a:t>
            </a:r>
            <a:r>
              <a:rPr lang="zh-CN" altLang="en-US"/>
              <a:t>与</a:t>
            </a:r>
            <a:r>
              <a:rPr lang="en-US" altLang="zh-CN"/>
              <a:t>pg</a:t>
            </a:r>
            <a:r>
              <a:rPr lang="zh-CN" altLang="en-US"/>
              <a:t>的支撑集（support）是高维空间中的低维流形（manifold）时，重叠部分测度（measure）为0的概率为1。</a:t>
            </a:r>
            <a:endParaRPr lang="zh-CN" altLang="en-US"/>
          </a:p>
        </p:txBody>
      </p:sp>
      <p:sp>
        <p:nvSpPr>
          <p:cNvPr id="5" name="文本框 4"/>
          <p:cNvSpPr txBox="1"/>
          <p:nvPr/>
        </p:nvSpPr>
        <p:spPr>
          <a:xfrm>
            <a:off x="490220" y="3561080"/>
            <a:ext cx="11008360" cy="922020"/>
          </a:xfrm>
          <a:prstGeom prst="rect">
            <a:avLst/>
          </a:prstGeom>
          <a:noFill/>
        </p:spPr>
        <p:txBody>
          <a:bodyPr wrap="square" rtlCol="0" anchor="t">
            <a:spAutoFit/>
          </a:bodyPr>
          <a:p>
            <a:r>
              <a:rPr lang="zh-CN" altLang="en-US"/>
              <a:t>另一个角度：</a:t>
            </a:r>
            <a:endParaRPr lang="zh-CN" altLang="en-US"/>
          </a:p>
          <a:p>
            <a:r>
              <a:rPr lang="zh-CN" altLang="en-US"/>
              <a:t>首先，</a:t>
            </a:r>
            <a:r>
              <a:rPr lang="en-US" altLang="zh-CN"/>
              <a:t>pg</a:t>
            </a:r>
            <a:r>
              <a:rPr lang="zh-CN" altLang="en-US"/>
              <a:t>与</a:t>
            </a:r>
            <a:r>
              <a:rPr lang="en-US" altLang="zh-CN"/>
              <a:t>pdata</a:t>
            </a:r>
            <a:r>
              <a:rPr lang="zh-CN" altLang="en-US"/>
              <a:t>之间几乎不可能有不可忽略的重叠，所以无论它们之间的“缝隙”多狭小，都肯定存在一个最优分割曲面把它们隔开，最多就是在那些可忽略的重叠处隔不开而已。</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en-US" altLang="zh-CN"/>
              <a:t> </a:t>
            </a:r>
            <a:endParaRPr lang="en-US" altLang="zh-CN"/>
          </a:p>
        </p:txBody>
      </p:sp>
      <p:sp>
        <p:nvSpPr>
          <p:cNvPr id="4" name="文本框 3"/>
          <p:cNvSpPr txBox="1"/>
          <p:nvPr/>
        </p:nvSpPr>
        <p:spPr>
          <a:xfrm>
            <a:off x="415925" y="1137920"/>
            <a:ext cx="11181715" cy="645160"/>
          </a:xfrm>
          <a:prstGeom prst="rect">
            <a:avLst/>
          </a:prstGeom>
          <a:noFill/>
        </p:spPr>
        <p:txBody>
          <a:bodyPr wrap="square" rtlCol="0" anchor="t">
            <a:spAutoFit/>
          </a:bodyPr>
          <a:p>
            <a:r>
              <a:rPr lang="zh-CN" altLang="en-US"/>
              <a:t>原始GAN问题的根源可以归结为两点，一是等价优化的距离衡量（KL散度、JS散度）不合理，二是生成器随机初始化后的生成分布很难与真实分布有不可忽略的重叠。</a:t>
            </a:r>
            <a:endParaRPr lang="zh-CN" altLang="en-US"/>
          </a:p>
        </p:txBody>
      </p:sp>
      <p:sp>
        <p:nvSpPr>
          <p:cNvPr id="5" name="文本框 4"/>
          <p:cNvSpPr txBox="1"/>
          <p:nvPr/>
        </p:nvSpPr>
        <p:spPr>
          <a:xfrm>
            <a:off x="415925" y="3697605"/>
            <a:ext cx="11181715" cy="2306955"/>
          </a:xfrm>
          <a:prstGeom prst="rect">
            <a:avLst/>
          </a:prstGeom>
          <a:noFill/>
        </p:spPr>
        <p:txBody>
          <a:bodyPr wrap="square" rtlCol="0" anchor="t">
            <a:spAutoFit/>
          </a:bodyPr>
          <a:p>
            <a:r>
              <a:rPr lang="zh-CN" altLang="en-US"/>
              <a:t>对生成样本和真实样本加噪声，直观上说，使得原本的两个低维流形“弥散”到整个高维空间，强行让它们产生不可忽略的重叠。而一旦存在重叠，JS散度就能真正发挥作用，此时如果两个分布越靠近，它们“弥散”出来的部分重叠得越多，JS散度也会越小而不会一直是一个常数，于是梯度消失的问题就解决了。在训练过程中，我们可以对所加的噪声进行退火（annealing），慢慢减小其方差，到后面两个低维流形“本体”都已经有重叠时，就算把噪声完全拿掉，JS散度也能照样发挥作用，继续产生有意义的梯度把两个低维流形拉近，直到它们接近完全重合。</a:t>
            </a:r>
            <a:endParaRPr lang="zh-CN" altLang="en-US"/>
          </a:p>
          <a:p>
            <a:r>
              <a:rPr lang="zh-CN" altLang="en-US"/>
              <a:t>但是加噪JS散度的具体数值受到噪声的方差影响，随着噪声的退火，前后的数值就没法比较了，所以它不能成为</a:t>
            </a:r>
            <a:r>
              <a:rPr lang="en-US" altLang="zh-CN"/>
              <a:t>pg</a:t>
            </a:r>
            <a:r>
              <a:rPr lang="zh-CN" altLang="en-US"/>
              <a:t>和</a:t>
            </a:r>
            <a:r>
              <a:rPr lang="en-US" altLang="zh-CN"/>
              <a:t>pdata</a:t>
            </a:r>
            <a:r>
              <a:rPr lang="zh-CN" altLang="en-US"/>
              <a:t>距离的本质性衡量</a:t>
            </a:r>
            <a:endParaRPr lang="zh-CN" altLang="en-US"/>
          </a:p>
        </p:txBody>
      </p:sp>
      <p:pic>
        <p:nvPicPr>
          <p:cNvPr id="2" name="图片 1"/>
          <p:cNvPicPr>
            <a:picLocks noChangeAspect="1"/>
          </p:cNvPicPr>
          <p:nvPr/>
        </p:nvPicPr>
        <p:blipFill>
          <a:blip r:embed="rId1"/>
          <a:stretch>
            <a:fillRect/>
          </a:stretch>
        </p:blipFill>
        <p:spPr>
          <a:xfrm>
            <a:off x="2976880" y="2368550"/>
            <a:ext cx="6238875"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zh-CN" altLang="en-US"/>
              <a:t>Wasserstein距离的优越性质</a:t>
            </a:r>
            <a:endParaRPr lang="zh-CN" altLang="en-US"/>
          </a:p>
        </p:txBody>
      </p:sp>
      <p:pic>
        <p:nvPicPr>
          <p:cNvPr id="4" name="图片 3"/>
          <p:cNvPicPr>
            <a:picLocks noChangeAspect="1"/>
          </p:cNvPicPr>
          <p:nvPr>
            <p:custDataLst>
              <p:tags r:id="rId1"/>
            </p:custDataLst>
          </p:nvPr>
        </p:nvPicPr>
        <p:blipFill>
          <a:blip r:embed="rId2"/>
          <a:stretch>
            <a:fillRect/>
          </a:stretch>
        </p:blipFill>
        <p:spPr>
          <a:xfrm>
            <a:off x="7285990" y="891540"/>
            <a:ext cx="3492500" cy="2996565"/>
          </a:xfrm>
          <a:prstGeom prst="rect">
            <a:avLst/>
          </a:prstGeom>
        </p:spPr>
      </p:pic>
      <p:pic>
        <p:nvPicPr>
          <p:cNvPr id="5" name="图片 4"/>
          <p:cNvPicPr>
            <a:picLocks noChangeAspect="1"/>
          </p:cNvPicPr>
          <p:nvPr/>
        </p:nvPicPr>
        <p:blipFill>
          <a:blip r:embed="rId3"/>
          <a:stretch>
            <a:fillRect/>
          </a:stretch>
        </p:blipFill>
        <p:spPr>
          <a:xfrm>
            <a:off x="826135" y="1372235"/>
            <a:ext cx="3752850" cy="628650"/>
          </a:xfrm>
          <a:prstGeom prst="rect">
            <a:avLst/>
          </a:prstGeom>
        </p:spPr>
      </p:pic>
      <p:pic>
        <p:nvPicPr>
          <p:cNvPr id="6" name="图片 5"/>
          <p:cNvPicPr>
            <a:picLocks noChangeAspect="1"/>
          </p:cNvPicPr>
          <p:nvPr/>
        </p:nvPicPr>
        <p:blipFill>
          <a:blip r:embed="rId4"/>
          <a:stretch>
            <a:fillRect/>
          </a:stretch>
        </p:blipFill>
        <p:spPr>
          <a:xfrm>
            <a:off x="6742430" y="4145915"/>
            <a:ext cx="4962525" cy="2085975"/>
          </a:xfrm>
          <a:prstGeom prst="rect">
            <a:avLst/>
          </a:prstGeom>
        </p:spPr>
      </p:pic>
      <p:pic>
        <p:nvPicPr>
          <p:cNvPr id="7" name="图片 6"/>
          <p:cNvPicPr>
            <a:picLocks noChangeAspect="1"/>
          </p:cNvPicPr>
          <p:nvPr/>
        </p:nvPicPr>
        <p:blipFill>
          <a:blip r:embed="rId5"/>
          <a:stretch>
            <a:fillRect/>
          </a:stretch>
        </p:blipFill>
        <p:spPr>
          <a:xfrm>
            <a:off x="901065" y="2503805"/>
            <a:ext cx="3602990" cy="1543050"/>
          </a:xfrm>
          <a:prstGeom prst="rect">
            <a:avLst/>
          </a:prstGeom>
        </p:spPr>
      </p:pic>
      <p:pic>
        <p:nvPicPr>
          <p:cNvPr id="8" name="图片 7"/>
          <p:cNvPicPr>
            <a:picLocks noChangeAspect="1"/>
          </p:cNvPicPr>
          <p:nvPr/>
        </p:nvPicPr>
        <p:blipFill>
          <a:blip r:embed="rId6"/>
          <a:stretch>
            <a:fillRect/>
          </a:stretch>
        </p:blipFill>
        <p:spPr>
          <a:xfrm>
            <a:off x="721360" y="4502150"/>
            <a:ext cx="3962400" cy="15322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en-US" altLang="zh-CN"/>
              <a:t>WGAN</a:t>
            </a:r>
            <a:endParaRPr lang="en-US" altLang="zh-CN"/>
          </a:p>
        </p:txBody>
      </p:sp>
      <p:pic>
        <p:nvPicPr>
          <p:cNvPr id="4" name="图片占位符 3"/>
          <p:cNvPicPr>
            <a:picLocks noChangeAspect="1"/>
          </p:cNvPicPr>
          <p:nvPr>
            <p:ph type="pic" sz="quarter" idx="10"/>
          </p:nvPr>
        </p:nvPicPr>
        <p:blipFill>
          <a:blip r:embed="rId1"/>
          <a:stretch>
            <a:fillRect/>
          </a:stretch>
        </p:blipFill>
        <p:spPr>
          <a:xfrm>
            <a:off x="1207770" y="1530350"/>
            <a:ext cx="4457700" cy="771525"/>
          </a:xfrm>
          <a:prstGeom prst="rect">
            <a:avLst/>
          </a:prstGeom>
        </p:spPr>
      </p:pic>
      <p:pic>
        <p:nvPicPr>
          <p:cNvPr id="5" name="图片 4"/>
          <p:cNvPicPr>
            <a:picLocks noChangeAspect="1"/>
          </p:cNvPicPr>
          <p:nvPr/>
        </p:nvPicPr>
        <p:blipFill>
          <a:blip r:embed="rId2"/>
          <a:stretch>
            <a:fillRect/>
          </a:stretch>
        </p:blipFill>
        <p:spPr>
          <a:xfrm>
            <a:off x="7861300" y="1625600"/>
            <a:ext cx="2867025" cy="581025"/>
          </a:xfrm>
          <a:prstGeom prst="rect">
            <a:avLst/>
          </a:prstGeom>
        </p:spPr>
      </p:pic>
      <p:sp>
        <p:nvSpPr>
          <p:cNvPr id="6" name="文本框 5"/>
          <p:cNvSpPr txBox="1"/>
          <p:nvPr/>
        </p:nvSpPr>
        <p:spPr>
          <a:xfrm>
            <a:off x="6504305" y="1732280"/>
            <a:ext cx="909955" cy="368300"/>
          </a:xfrm>
          <a:prstGeom prst="rect">
            <a:avLst/>
          </a:prstGeom>
          <a:noFill/>
        </p:spPr>
        <p:txBody>
          <a:bodyPr wrap="square" rtlCol="0">
            <a:spAutoFit/>
          </a:bodyPr>
          <a:p>
            <a:r>
              <a:rPr lang="zh-CN" altLang="en-US"/>
              <a:t>其中</a:t>
            </a:r>
            <a:endParaRPr lang="zh-CN" altLang="en-US"/>
          </a:p>
        </p:txBody>
      </p:sp>
      <p:pic>
        <p:nvPicPr>
          <p:cNvPr id="7" name="图片 6"/>
          <p:cNvPicPr>
            <a:picLocks noChangeAspect="1"/>
          </p:cNvPicPr>
          <p:nvPr/>
        </p:nvPicPr>
        <p:blipFill>
          <a:blip r:embed="rId3"/>
          <a:stretch>
            <a:fillRect/>
          </a:stretch>
        </p:blipFill>
        <p:spPr>
          <a:xfrm>
            <a:off x="3744595" y="2487930"/>
            <a:ext cx="4905375" cy="714375"/>
          </a:xfrm>
          <a:prstGeom prst="rect">
            <a:avLst/>
          </a:prstGeom>
        </p:spPr>
      </p:pic>
      <p:pic>
        <p:nvPicPr>
          <p:cNvPr id="8" name="图片 7"/>
          <p:cNvPicPr>
            <a:picLocks noChangeAspect="1"/>
          </p:cNvPicPr>
          <p:nvPr/>
        </p:nvPicPr>
        <p:blipFill>
          <a:blip r:embed="rId4"/>
          <a:stretch>
            <a:fillRect/>
          </a:stretch>
        </p:blipFill>
        <p:spPr>
          <a:xfrm>
            <a:off x="4566920" y="3435985"/>
            <a:ext cx="3057525" cy="657225"/>
          </a:xfrm>
          <a:prstGeom prst="rect">
            <a:avLst/>
          </a:prstGeom>
        </p:spPr>
      </p:pic>
      <p:sp>
        <p:nvSpPr>
          <p:cNvPr id="9" name="文本框 8"/>
          <p:cNvSpPr txBox="1"/>
          <p:nvPr/>
        </p:nvSpPr>
        <p:spPr>
          <a:xfrm>
            <a:off x="594360" y="4796790"/>
            <a:ext cx="11379835" cy="1198880"/>
          </a:xfrm>
          <a:prstGeom prst="rect">
            <a:avLst/>
          </a:prstGeom>
          <a:noFill/>
        </p:spPr>
        <p:txBody>
          <a:bodyPr wrap="square" rtlCol="0" anchor="t">
            <a:spAutoFit/>
          </a:bodyPr>
          <a:p>
            <a:r>
              <a:rPr lang="zh-CN" altLang="en-US"/>
              <a:t>判别器最后一层去掉sigmoid</a:t>
            </a:r>
            <a:endParaRPr lang="zh-CN" altLang="en-US"/>
          </a:p>
          <a:p>
            <a:r>
              <a:rPr lang="zh-CN" altLang="en-US"/>
              <a:t>生成器和判别器的loss不取log</a:t>
            </a:r>
            <a:endParaRPr lang="zh-CN" altLang="en-US"/>
          </a:p>
          <a:p>
            <a:r>
              <a:rPr lang="zh-CN" altLang="en-US"/>
              <a:t>每次更新判别器的参数之后把它们的绝对值截断到不超过一个固定常数c（</a:t>
            </a:r>
            <a:r>
              <a:rPr lang="en-US" altLang="zh-CN"/>
              <a:t>-0.01</a:t>
            </a:r>
            <a:r>
              <a:rPr lang="zh-CN" altLang="en-US"/>
              <a:t>，</a:t>
            </a:r>
            <a:r>
              <a:rPr lang="en-US" altLang="zh-CN"/>
              <a:t>0.01</a:t>
            </a:r>
            <a:r>
              <a:rPr lang="zh-CN" altLang="en-US"/>
              <a:t>）</a:t>
            </a:r>
            <a:endParaRPr lang="zh-CN" altLang="en-US"/>
          </a:p>
          <a:p>
            <a:r>
              <a:rPr lang="zh-CN" altLang="en-US"/>
              <a:t>不要用基于动量的优化算法（包括momentum和Adam），推荐RMSProp，SGD也行</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en-US" altLang="zh-CN"/>
              <a:t> </a:t>
            </a:r>
            <a:endParaRPr lang="en-US" altLang="zh-CN"/>
          </a:p>
        </p:txBody>
      </p:sp>
      <p:pic>
        <p:nvPicPr>
          <p:cNvPr id="5" name="图片占位符 4"/>
          <p:cNvPicPr>
            <a:picLocks noChangeAspect="1"/>
          </p:cNvPicPr>
          <p:nvPr>
            <p:ph type="pic" sz="quarter" idx="10"/>
            <p:custDataLst>
              <p:tags r:id="rId1"/>
            </p:custDataLst>
          </p:nvPr>
        </p:nvPicPr>
        <p:blipFill>
          <a:blip r:embed="rId2"/>
          <a:stretch>
            <a:fillRect/>
          </a:stretch>
        </p:blipFill>
        <p:spPr>
          <a:xfrm>
            <a:off x="1525270" y="875665"/>
            <a:ext cx="2713990" cy="2557780"/>
          </a:xfrm>
          <a:prstGeom prst="rect">
            <a:avLst/>
          </a:prstGeom>
        </p:spPr>
      </p:pic>
      <p:pic>
        <p:nvPicPr>
          <p:cNvPr id="6" name="图片 5"/>
          <p:cNvPicPr>
            <a:picLocks noChangeAspect="1"/>
          </p:cNvPicPr>
          <p:nvPr/>
        </p:nvPicPr>
        <p:blipFill>
          <a:blip r:embed="rId3"/>
          <a:stretch>
            <a:fillRect/>
          </a:stretch>
        </p:blipFill>
        <p:spPr>
          <a:xfrm>
            <a:off x="6960235" y="944245"/>
            <a:ext cx="2580640" cy="2558415"/>
          </a:xfrm>
          <a:prstGeom prst="rect">
            <a:avLst/>
          </a:prstGeom>
        </p:spPr>
      </p:pic>
      <p:sp>
        <p:nvSpPr>
          <p:cNvPr id="7" name="文本框 6"/>
          <p:cNvSpPr txBox="1"/>
          <p:nvPr/>
        </p:nvSpPr>
        <p:spPr>
          <a:xfrm>
            <a:off x="4298315" y="1693545"/>
            <a:ext cx="603250" cy="922020"/>
          </a:xfrm>
          <a:prstGeom prst="rect">
            <a:avLst/>
          </a:prstGeom>
          <a:noFill/>
        </p:spPr>
        <p:txBody>
          <a:bodyPr wrap="square" rtlCol="0">
            <a:spAutoFit/>
          </a:bodyPr>
          <a:p>
            <a:r>
              <a:rPr lang="zh-CN" altLang="en-US"/>
              <a:t>去掉</a:t>
            </a:r>
            <a:r>
              <a:rPr lang="en-US" altLang="zh-CN"/>
              <a:t>Bn</a:t>
            </a:r>
            <a:endParaRPr lang="en-US" altLang="zh-CN"/>
          </a:p>
        </p:txBody>
      </p:sp>
      <p:sp>
        <p:nvSpPr>
          <p:cNvPr id="8" name="文本框 7"/>
          <p:cNvSpPr txBox="1"/>
          <p:nvPr/>
        </p:nvSpPr>
        <p:spPr>
          <a:xfrm>
            <a:off x="9786620" y="1693545"/>
            <a:ext cx="909320" cy="645160"/>
          </a:xfrm>
          <a:prstGeom prst="rect">
            <a:avLst/>
          </a:prstGeom>
          <a:noFill/>
        </p:spPr>
        <p:txBody>
          <a:bodyPr wrap="square" rtlCol="0">
            <a:spAutoFit/>
          </a:bodyPr>
          <a:p>
            <a:r>
              <a:rPr lang="en-US" altLang="zh-CN"/>
              <a:t>4</a:t>
            </a:r>
            <a:r>
              <a:rPr lang="zh-CN" altLang="en-US"/>
              <a:t>层</a:t>
            </a:r>
            <a:r>
              <a:rPr lang="en-US" altLang="zh-CN"/>
              <a:t>MLP</a:t>
            </a:r>
            <a:endParaRPr lang="en-US" altLang="zh-CN"/>
          </a:p>
        </p:txBody>
      </p:sp>
      <p:pic>
        <p:nvPicPr>
          <p:cNvPr id="9" name="图片 8" descr="mnist_3300"/>
          <p:cNvPicPr>
            <a:picLocks noChangeAspect="1"/>
          </p:cNvPicPr>
          <p:nvPr/>
        </p:nvPicPr>
        <p:blipFill>
          <a:blip r:embed="rId4"/>
          <a:stretch>
            <a:fillRect/>
          </a:stretch>
        </p:blipFill>
        <p:spPr>
          <a:xfrm>
            <a:off x="1379220" y="3888740"/>
            <a:ext cx="3006090" cy="2254885"/>
          </a:xfrm>
          <a:prstGeom prst="rect">
            <a:avLst/>
          </a:prstGeom>
        </p:spPr>
      </p:pic>
      <p:pic>
        <p:nvPicPr>
          <p:cNvPr id="10" name="图片 9" descr="mnist_20000"/>
          <p:cNvPicPr>
            <a:picLocks noChangeAspect="1"/>
          </p:cNvPicPr>
          <p:nvPr/>
        </p:nvPicPr>
        <p:blipFill>
          <a:blip r:embed="rId5"/>
          <a:stretch>
            <a:fillRect/>
          </a:stretch>
        </p:blipFill>
        <p:spPr>
          <a:xfrm>
            <a:off x="6602730" y="3888740"/>
            <a:ext cx="3295650" cy="24720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en-US" altLang="zh-CN"/>
              <a:t>wgan-gp</a:t>
            </a:r>
            <a:endParaRPr lang="en-US" altLang="zh-CN"/>
          </a:p>
        </p:txBody>
      </p:sp>
      <p:pic>
        <p:nvPicPr>
          <p:cNvPr id="4" name="图片占位符 3"/>
          <p:cNvPicPr>
            <a:picLocks noChangeAspect="1"/>
          </p:cNvPicPr>
          <p:nvPr>
            <p:ph type="pic" sz="quarter" idx="10"/>
          </p:nvPr>
        </p:nvPicPr>
        <p:blipFill>
          <a:blip r:embed="rId1"/>
          <a:stretch>
            <a:fillRect/>
          </a:stretch>
        </p:blipFill>
        <p:spPr>
          <a:xfrm>
            <a:off x="3651885" y="869950"/>
            <a:ext cx="4888865" cy="2557780"/>
          </a:xfrm>
          <a:prstGeom prst="rect">
            <a:avLst/>
          </a:prstGeom>
        </p:spPr>
      </p:pic>
      <p:sp>
        <p:nvSpPr>
          <p:cNvPr id="5" name="文本框 4"/>
          <p:cNvSpPr txBox="1"/>
          <p:nvPr/>
        </p:nvSpPr>
        <p:spPr>
          <a:xfrm>
            <a:off x="530860" y="3721735"/>
            <a:ext cx="11158220" cy="1753235"/>
          </a:xfrm>
          <a:prstGeom prst="rect">
            <a:avLst/>
          </a:prstGeom>
          <a:noFill/>
        </p:spPr>
        <p:txBody>
          <a:bodyPr wrap="square" rtlCol="0" anchor="t">
            <a:spAutoFit/>
          </a:bodyPr>
          <a:p>
            <a:r>
              <a:rPr lang="zh-CN" altLang="en-US"/>
              <a:t>发现大多数的权重都在-0.01 和0.01上，这就意味了网络的大部分权重只有两个可能数，对于深度神经网络来说不能充分发挥深度神经网络的拟合能力，简直是极大的浪费。并且，也发现强制剪切权重容易导致梯度消失或者梯度爆炸，梯度消失很好理解，就是权重得不到更新信息，梯度爆炸就是更新过猛了，权重每次更新都变化很大，很容易导致训练不稳定。梯度消失与梯度爆炸原因均在于剪切范围的选择，选择过小的话会导致梯度消失，如果设得稍微大了一点，每经过一层网络，梯度变大一点点，多层之后就会发生梯度爆炸 。</a:t>
            </a:r>
            <a:endParaRPr lang="zh-CN" altLang="en-US"/>
          </a:p>
          <a:p>
            <a:r>
              <a:rPr lang="zh-CN" altLang="en-US"/>
              <a:t>、</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pic>
        <p:nvPicPr>
          <p:cNvPr id="4" name="图片占位符 3"/>
          <p:cNvPicPr>
            <a:picLocks noChangeAspect="1"/>
          </p:cNvPicPr>
          <p:nvPr>
            <p:ph type="pic" sz="quarter" idx="10"/>
          </p:nvPr>
        </p:nvPicPr>
        <p:blipFill>
          <a:blip r:embed="rId1"/>
          <a:stretch>
            <a:fillRect/>
          </a:stretch>
        </p:blipFill>
        <p:spPr>
          <a:xfrm>
            <a:off x="2357120" y="1210310"/>
            <a:ext cx="7286625" cy="1438275"/>
          </a:xfrm>
          <a:prstGeom prst="rect">
            <a:avLst/>
          </a:prstGeom>
        </p:spPr>
      </p:pic>
      <p:pic>
        <p:nvPicPr>
          <p:cNvPr id="5" name="图片 4"/>
          <p:cNvPicPr>
            <a:picLocks noChangeAspect="1"/>
          </p:cNvPicPr>
          <p:nvPr/>
        </p:nvPicPr>
        <p:blipFill>
          <a:blip r:embed="rId2"/>
          <a:srcRect t="14286"/>
          <a:stretch>
            <a:fillRect/>
          </a:stretch>
        </p:blipFill>
        <p:spPr>
          <a:xfrm>
            <a:off x="4582160" y="2790825"/>
            <a:ext cx="3116580" cy="314325"/>
          </a:xfrm>
          <a:prstGeom prst="rect">
            <a:avLst/>
          </a:prstGeom>
        </p:spPr>
      </p:pic>
      <p:sp>
        <p:nvSpPr>
          <p:cNvPr id="6" name="文本框 5"/>
          <p:cNvSpPr txBox="1"/>
          <p:nvPr/>
        </p:nvSpPr>
        <p:spPr>
          <a:xfrm>
            <a:off x="401955" y="3629025"/>
            <a:ext cx="11196955" cy="2306955"/>
          </a:xfrm>
          <a:prstGeom prst="rect">
            <a:avLst/>
          </a:prstGeom>
          <a:noFill/>
        </p:spPr>
        <p:txBody>
          <a:bodyPr wrap="square" rtlCol="0" anchor="t">
            <a:spAutoFit/>
          </a:bodyPr>
          <a:p>
            <a:r>
              <a:rPr lang="zh-CN" altLang="en-US"/>
              <a:t>对于  </a:t>
            </a:r>
            <a:r>
              <a:rPr lang="en-US" altLang="zh-CN"/>
              <a:t>pr</a:t>
            </a:r>
            <a:r>
              <a:rPr lang="zh-CN" altLang="en-US"/>
              <a:t> ，这里并不是对整个样本空间采样，而每一批次样本</a:t>
            </a:r>
            <a:r>
              <a:rPr lang="zh-CN" altLang="en-US"/>
              <a:t>之间的空间采样。</a:t>
            </a:r>
            <a:endParaRPr lang="zh-CN" altLang="en-US"/>
          </a:p>
          <a:p>
            <a:r>
              <a:rPr lang="zh-CN" altLang="en-US"/>
              <a:t>因为对整个样本空间采样,所需要的样本是指数级的，是实际无法做到的，所以，论文作者就非常机智地提出，其实没必要在整个样本空间上施加Lipschitz限制，只要抓住生成样本、真实样本以及夹在它们中间的区域就行了。</a:t>
            </a:r>
            <a:endParaRPr lang="zh-CN" altLang="en-US"/>
          </a:p>
          <a:p>
            <a:r>
              <a:rPr lang="zh-CN" altLang="en-US"/>
              <a:t>由于我们是对每个样本独立地施加梯度惩罚，所以判别器的模型架构中不能使用Batch Normalization。因为它会引入同个batch中不同样本的相互依赖关系，如果需要的话，可以选择其他normalization方法，如Layer Normalization、Weight NormalizationInstance Normalization，这些方法就不会引入样本之间的依赖。论文推荐的是Layer normalization。</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en-US" altLang="zh-CN"/>
              <a:t> </a:t>
            </a:r>
            <a:endParaRPr lang="en-US" altLang="zh-CN"/>
          </a:p>
        </p:txBody>
      </p:sp>
      <p:pic>
        <p:nvPicPr>
          <p:cNvPr id="4" name="图片 3"/>
          <p:cNvPicPr>
            <a:picLocks noChangeAspect="1"/>
          </p:cNvPicPr>
          <p:nvPr/>
        </p:nvPicPr>
        <p:blipFill>
          <a:blip r:embed="rId1"/>
          <a:srcRect l="565" t="1131" b="2376"/>
          <a:stretch>
            <a:fillRect/>
          </a:stretch>
        </p:blipFill>
        <p:spPr>
          <a:xfrm>
            <a:off x="2381250" y="873760"/>
            <a:ext cx="7482205" cy="54082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7918172" y="1510386"/>
            <a:ext cx="2264633" cy="449148"/>
          </a:xfrm>
        </p:spPr>
        <p:txBody>
          <a:bodyPr/>
          <a:lstStyle/>
          <a:p>
            <a:r>
              <a:rPr lang="en-US" altLang="zh-CN" dirty="0"/>
              <a:t>GAN</a:t>
            </a:r>
            <a:endParaRPr lang="en-US" altLang="zh-CN" dirty="0"/>
          </a:p>
        </p:txBody>
      </p:sp>
      <p:sp>
        <p:nvSpPr>
          <p:cNvPr id="5" name="文本占位符 4"/>
          <p:cNvSpPr>
            <a:spLocks noGrp="1"/>
          </p:cNvSpPr>
          <p:nvPr>
            <p:ph type="body" sz="quarter" idx="15"/>
          </p:nvPr>
        </p:nvSpPr>
        <p:spPr>
          <a:xfrm>
            <a:off x="7918172" y="2908830"/>
            <a:ext cx="2264633" cy="449148"/>
          </a:xfrm>
        </p:spPr>
        <p:txBody>
          <a:bodyPr/>
          <a:lstStyle/>
          <a:p>
            <a:r>
              <a:rPr lang="en-US" altLang="zh-CN" dirty="0"/>
              <a:t>DCGAN</a:t>
            </a:r>
            <a:endParaRPr lang="en-US" altLang="zh-CN" dirty="0"/>
          </a:p>
        </p:txBody>
      </p:sp>
      <p:sp>
        <p:nvSpPr>
          <p:cNvPr id="7" name="文本占位符 6"/>
          <p:cNvSpPr>
            <a:spLocks noGrp="1"/>
          </p:cNvSpPr>
          <p:nvPr>
            <p:ph type="body" sz="quarter" idx="17"/>
          </p:nvPr>
        </p:nvSpPr>
        <p:spPr>
          <a:xfrm>
            <a:off x="7966703" y="4238640"/>
            <a:ext cx="2264633" cy="449148"/>
          </a:xfrm>
        </p:spPr>
        <p:txBody>
          <a:bodyPr/>
          <a:lstStyle/>
          <a:p>
            <a:r>
              <a:rPr dirty="0"/>
              <a:t>不同的公式优化</a:t>
            </a:r>
            <a:endParaRPr dirty="0"/>
          </a:p>
        </p:txBody>
      </p:sp>
      <p:sp>
        <p:nvSpPr>
          <p:cNvPr id="15" name="文本占位符 14"/>
          <p:cNvSpPr>
            <a:spLocks noGrp="1"/>
          </p:cNvSpPr>
          <p:nvPr>
            <p:ph type="body" sz="quarter" idx="19"/>
          </p:nvPr>
        </p:nvSpPr>
        <p:spPr>
          <a:xfrm>
            <a:off x="7918172" y="5530438"/>
            <a:ext cx="2264633" cy="532647"/>
          </a:xfrm>
        </p:spPr>
        <p:txBody>
          <a:bodyPr/>
          <a:lstStyle/>
          <a:p>
            <a:r>
              <a:rPr lang="zh-CN" altLang="en-US" dirty="0"/>
              <a:t>总结</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en-US" altLang="zh-CN"/>
              <a:t>  </a:t>
            </a:r>
            <a:endParaRPr lang="en-US" altLang="zh-CN"/>
          </a:p>
        </p:txBody>
      </p:sp>
      <p:pic>
        <p:nvPicPr>
          <p:cNvPr id="4" name="图片 3" descr="mnist_27200"/>
          <p:cNvPicPr>
            <a:picLocks noChangeAspect="1"/>
          </p:cNvPicPr>
          <p:nvPr/>
        </p:nvPicPr>
        <p:blipFill>
          <a:blip r:embed="rId1"/>
          <a:stretch>
            <a:fillRect/>
          </a:stretch>
        </p:blipFill>
        <p:spPr>
          <a:xfrm>
            <a:off x="4665980" y="1722755"/>
            <a:ext cx="3193415" cy="2395855"/>
          </a:xfrm>
          <a:prstGeom prst="rect">
            <a:avLst/>
          </a:prstGeom>
        </p:spPr>
      </p:pic>
      <p:pic>
        <p:nvPicPr>
          <p:cNvPr id="5" name="图片 4" descr="mnist_11300"/>
          <p:cNvPicPr>
            <a:picLocks noChangeAspect="1"/>
          </p:cNvPicPr>
          <p:nvPr/>
        </p:nvPicPr>
        <p:blipFill>
          <a:blip r:embed="rId2"/>
          <a:stretch>
            <a:fillRect/>
          </a:stretch>
        </p:blipFill>
        <p:spPr>
          <a:xfrm>
            <a:off x="796290" y="1668145"/>
            <a:ext cx="3339465" cy="2505075"/>
          </a:xfrm>
          <a:prstGeom prst="rect">
            <a:avLst/>
          </a:prstGeom>
        </p:spPr>
      </p:pic>
      <p:pic>
        <p:nvPicPr>
          <p:cNvPr id="6" name="图片 5" descr="mnist_29000"/>
          <p:cNvPicPr>
            <a:picLocks noChangeAspect="1"/>
          </p:cNvPicPr>
          <p:nvPr/>
        </p:nvPicPr>
        <p:blipFill>
          <a:blip r:embed="rId3"/>
          <a:stretch>
            <a:fillRect/>
          </a:stretch>
        </p:blipFill>
        <p:spPr>
          <a:xfrm>
            <a:off x="8578850" y="1722755"/>
            <a:ext cx="3194685" cy="23964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en-US" altLang="zh-CN"/>
              <a:t>SNGAN</a:t>
            </a:r>
            <a:endParaRPr lang="en-US" altLang="zh-CN"/>
          </a:p>
        </p:txBody>
      </p:sp>
      <p:sp>
        <p:nvSpPr>
          <p:cNvPr id="4" name="文本框 3"/>
          <p:cNvSpPr txBox="1"/>
          <p:nvPr/>
        </p:nvSpPr>
        <p:spPr>
          <a:xfrm>
            <a:off x="425450" y="1117600"/>
            <a:ext cx="11341100" cy="922020"/>
          </a:xfrm>
          <a:prstGeom prst="rect">
            <a:avLst/>
          </a:prstGeom>
          <a:noFill/>
        </p:spPr>
        <p:txBody>
          <a:bodyPr wrap="square" rtlCol="0" anchor="t">
            <a:spAutoFit/>
          </a:bodyPr>
          <a:p>
            <a:r>
              <a:rPr lang="zh-CN" altLang="en-US"/>
              <a:t>现在我们的目的，是要保证对于每一个位置的 x，梯度的模都小于等于 1。在神经网络</a:t>
            </a:r>
            <a:endParaRPr lang="zh-CN" altLang="en-US"/>
          </a:p>
          <a:p>
            <a:r>
              <a:rPr lang="zh-CN" altLang="en-US"/>
              <a:t>中，将梯度的模限制在一个范围内，抽象地来说就是让产生的函数更平滑一些，最常见的做</a:t>
            </a:r>
            <a:endParaRPr lang="zh-CN" altLang="en-US"/>
          </a:p>
          <a:p>
            <a:r>
              <a:rPr lang="zh-CN" altLang="en-US"/>
              <a:t>法便是正则化</a:t>
            </a:r>
            <a:endParaRPr lang="zh-CN" altLang="en-US"/>
          </a:p>
        </p:txBody>
      </p:sp>
      <p:pic>
        <p:nvPicPr>
          <p:cNvPr id="5" name="图片占位符 4"/>
          <p:cNvPicPr>
            <a:picLocks noChangeAspect="1"/>
          </p:cNvPicPr>
          <p:nvPr>
            <p:ph type="pic" sz="quarter" idx="10"/>
          </p:nvPr>
        </p:nvPicPr>
        <p:blipFill>
          <a:blip r:embed="rId1"/>
          <a:stretch>
            <a:fillRect/>
          </a:stretch>
        </p:blipFill>
        <p:spPr>
          <a:xfrm>
            <a:off x="2192655" y="2432685"/>
            <a:ext cx="7272655" cy="35667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zh-CN" altLang="en-US"/>
              <a:t>总结</a:t>
            </a:r>
            <a:endParaRPr lang="zh-CN" altLang="en-US"/>
          </a:p>
        </p:txBody>
      </p:sp>
      <p:sp>
        <p:nvSpPr>
          <p:cNvPr id="4" name="文本框 3"/>
          <p:cNvSpPr txBox="1"/>
          <p:nvPr/>
        </p:nvSpPr>
        <p:spPr>
          <a:xfrm>
            <a:off x="928370" y="1134745"/>
            <a:ext cx="10579735" cy="4246245"/>
          </a:xfrm>
          <a:prstGeom prst="rect">
            <a:avLst/>
          </a:prstGeom>
          <a:noFill/>
        </p:spPr>
        <p:txBody>
          <a:bodyPr wrap="square" rtlCol="0">
            <a:spAutoFit/>
          </a:bodyPr>
          <a:p>
            <a:r>
              <a:rPr lang="zh-CN" altLang="en-US"/>
              <a:t>参考文献</a:t>
            </a:r>
            <a:endParaRPr lang="zh-CN" altLang="en-US"/>
          </a:p>
          <a:p>
            <a:r>
              <a:rPr lang="zh-CN" altLang="en-US"/>
              <a:t>Goodfellow, Ian J., Pouget-Abadie, Jean, Mirza, Mehdi, Xu, Bing, Warde-Farley, David, Ozair,</a:t>
            </a:r>
            <a:endParaRPr lang="zh-CN" altLang="en-US"/>
          </a:p>
          <a:p>
            <a:r>
              <a:rPr lang="zh-CN" altLang="en-US"/>
              <a:t>Sherjil, Courville, Aaron C., and Bengio, Yoshua. Generative adversarial nets. NIPS, 2014.</a:t>
            </a:r>
            <a:endParaRPr lang="zh-CN" altLang="en-US"/>
          </a:p>
          <a:p>
            <a:r>
              <a:rPr lang="zh-CN" altLang="en-US"/>
              <a:t>UNSUPERVISED REPRESENTATION LEARNING WITH DEEP CONVOLUTIONALGENERATIVE ADVERSARIAL NETWORKS</a:t>
            </a:r>
            <a:r>
              <a:rPr lang="en-US" altLang="zh-CN"/>
              <a:t>.</a:t>
            </a:r>
            <a:r>
              <a:rPr lang="zh-CN" altLang="en-US"/>
              <a:t>     ICLR 2016</a:t>
            </a:r>
            <a:endParaRPr lang="zh-CN" altLang="en-US"/>
          </a:p>
          <a:p>
            <a:r>
              <a:rPr lang="zh-CN" altLang="en-US"/>
              <a:t>TOWARDS PRINCIPLED METHODS FOR TRAINING GENERATIVE ADVERSARIAL NETWORKS </a:t>
            </a:r>
            <a:r>
              <a:rPr lang="en-US" altLang="zh-CN"/>
              <a:t>. </a:t>
            </a:r>
            <a:r>
              <a:rPr lang="zh-CN" altLang="en-US">
                <a:sym typeface="+mn-ea"/>
              </a:rPr>
              <a:t>ICLR 201</a:t>
            </a:r>
            <a:r>
              <a:rPr lang="en-US" altLang="zh-CN">
                <a:sym typeface="+mn-ea"/>
              </a:rPr>
              <a:t>7</a:t>
            </a:r>
            <a:endParaRPr lang="zh-CN" altLang="en-US"/>
          </a:p>
          <a:p>
            <a:r>
              <a:rPr lang="zh-CN" altLang="en-US"/>
              <a:t>Wasserstein GAN</a:t>
            </a:r>
            <a:r>
              <a:rPr lang="en-US" altLang="zh-CN"/>
              <a:t>.  ICML 2017</a:t>
            </a:r>
            <a:endParaRPr lang="zh-CN" altLang="en-US"/>
          </a:p>
          <a:p>
            <a:r>
              <a:rPr lang="zh-CN" altLang="en-US"/>
              <a:t>Improved Training of Wasserstein GANs</a:t>
            </a:r>
            <a:r>
              <a:rPr lang="en-US" altLang="zh-CN"/>
              <a:t>. NIPS27</a:t>
            </a:r>
            <a:endParaRPr lang="zh-CN" altLang="en-US"/>
          </a:p>
          <a:p>
            <a:r>
              <a:rPr lang="zh-CN" altLang="en-US"/>
              <a:t>SPECTRAL NORMALIZATION FOR GENERATIVE ADVERSARIAL NETWORKS</a:t>
            </a:r>
            <a:r>
              <a:rPr lang="en-US" altLang="zh-CN"/>
              <a:t>.</a:t>
            </a:r>
            <a:r>
              <a:rPr lang="zh-CN" altLang="en-US"/>
              <a:t> </a:t>
            </a:r>
            <a:r>
              <a:rPr lang="en-US" altLang="zh-CN"/>
              <a:t>ICLR2018</a:t>
            </a:r>
            <a:endParaRPr lang="zh-CN" altLang="en-US"/>
          </a:p>
          <a:p>
            <a:endParaRPr lang="zh-CN" altLang="en-US"/>
          </a:p>
          <a:p>
            <a:endParaRPr lang="zh-CN" altLang="en-US"/>
          </a:p>
          <a:p>
            <a:endParaRPr lang="zh-CN" altLang="en-US"/>
          </a:p>
          <a:p>
            <a:r>
              <a:rPr lang="zh-CN" altLang="en-US"/>
              <a:t>未来计划</a:t>
            </a:r>
            <a:endParaRPr lang="zh-CN" altLang="en-US"/>
          </a:p>
          <a:p>
            <a:r>
              <a:rPr lang="zh-CN" altLang="en-US"/>
              <a:t>使用甲骨文的数据集进行试验。</a:t>
            </a:r>
            <a:endParaRPr lang="zh-CN" altLang="en-US"/>
          </a:p>
          <a:p>
            <a:r>
              <a:rPr lang="zh-CN" altLang="en-US"/>
              <a:t>探究一些特征提取</a:t>
            </a:r>
            <a:r>
              <a:rPr lang="zh-CN" altLang="en-US"/>
              <a:t>应用的</a:t>
            </a:r>
            <a:r>
              <a:rPr lang="en-US" altLang="zh-CN"/>
              <a:t>gan</a:t>
            </a:r>
            <a:r>
              <a:rPr lang="zh-CN" altLang="en-US"/>
              <a:t>，考虑通过特征的运算来控制生成图像的特定结果。</a:t>
            </a:r>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占位符 44" descr="图片包含 天空, 树, 户外, 道路&#10;&#10;自动生成的说明"/>
          <p:cNvPicPr>
            <a:picLocks noGrp="1" noChangeAspect="1"/>
          </p:cNvPicPr>
          <p:nvPr>
            <p:ph type="pic" sz="quarter" idx="11"/>
          </p:nvPr>
        </p:nvPicPr>
        <p:blipFill>
          <a:blip r:embed="rId1">
            <a:extLst>
              <a:ext uri="{BEBA8EAE-BF5A-486C-A8C5-ECC9F3942E4B}">
                <a14:imgProps xmlns:a14="http://schemas.microsoft.com/office/drawing/2010/main">
                  <a14:imgLayer r:embed="rId2">
                    <a14:imgEffect>
                      <a14:brightnessContrast bright="20000" contrast="-20000"/>
                    </a14:imgEffect>
                  </a14:imgLayer>
                </a14:imgProps>
              </a:ext>
              <a:ext uri="{28A0092B-C50C-407E-A947-70E740481C1C}">
                <a14:useLocalDpi xmlns:a14="http://schemas.microsoft.com/office/drawing/2010/main" val="0"/>
              </a:ext>
            </a:extLst>
          </a:blip>
          <a:srcRect l="2855" r="2855"/>
          <a:stretch>
            <a:fillRect/>
          </a:stretch>
        </p:blipFill>
        <p:spPr/>
      </p:pic>
      <p:sp>
        <p:nvSpPr>
          <p:cNvPr id="4" name="标题 3"/>
          <p:cNvSpPr>
            <a:spLocks noGrp="1"/>
          </p:cNvSpPr>
          <p:nvPr>
            <p:ph type="title"/>
          </p:nvPr>
        </p:nvSpPr>
        <p:spPr/>
        <p:txBody>
          <a:bodyPr/>
          <a:lstStyle/>
          <a:p>
            <a:r>
              <a:rPr lang="zh-CN" altLang="en-US" b="1" dirty="0"/>
              <a:t>感谢观看</a:t>
            </a:r>
            <a:endParaRPr lang="zh-CN" alt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20420" y="1074420"/>
            <a:ext cx="3935730" cy="2584450"/>
          </a:xfrm>
          <a:prstGeom prst="rect">
            <a:avLst/>
          </a:prstGeom>
          <a:noFill/>
        </p:spPr>
        <p:txBody>
          <a:bodyPr wrap="square" rtlCol="0">
            <a:spAutoFit/>
          </a:bodyPr>
          <a:p>
            <a:r>
              <a:rPr lang="en-US" altLang="zh-CN"/>
              <a:t>2019 1336 </a:t>
            </a:r>
            <a:endParaRPr lang="en-US" altLang="zh-CN"/>
          </a:p>
          <a:p>
            <a:r>
              <a:rPr lang="en-US" altLang="zh-CN"/>
              <a:t>2018 968  </a:t>
            </a:r>
            <a:endParaRPr lang="en-US" altLang="zh-CN"/>
          </a:p>
          <a:p>
            <a:r>
              <a:rPr lang="en-US" altLang="zh-CN"/>
              <a:t>2017 312  </a:t>
            </a:r>
            <a:endParaRPr lang="en-US" altLang="zh-CN"/>
          </a:p>
          <a:p>
            <a:r>
              <a:rPr lang="en-US" altLang="zh-CN"/>
              <a:t>2016 35  </a:t>
            </a:r>
            <a:endParaRPr lang="en-US" altLang="zh-CN"/>
          </a:p>
          <a:p>
            <a:r>
              <a:rPr lang="en-US" altLang="zh-CN"/>
              <a:t>2015 14   </a:t>
            </a:r>
            <a:endParaRPr lang="en-US" altLang="zh-CN"/>
          </a:p>
          <a:p>
            <a:r>
              <a:rPr lang="en-US" altLang="zh-CN"/>
              <a:t>2014  9 </a:t>
            </a:r>
            <a:endParaRPr lang="en-US" altLang="zh-CN"/>
          </a:p>
          <a:p>
            <a:r>
              <a:rPr lang="en-US" altLang="zh-CN"/>
              <a:t>AMiner</a:t>
            </a:r>
            <a:endParaRPr lang="en-US" altLang="zh-CN"/>
          </a:p>
          <a:p>
            <a:r>
              <a:rPr lang="en-US" altLang="zh-CN"/>
              <a:t>针对范围：计算机科学资源类的知识发现服务网站</a:t>
            </a:r>
            <a:endParaRPr lang="en-US" altLang="zh-CN"/>
          </a:p>
        </p:txBody>
      </p:sp>
      <p:graphicFrame>
        <p:nvGraphicFramePr>
          <p:cNvPr id="5" name="图表 4"/>
          <p:cNvGraphicFramePr/>
          <p:nvPr/>
        </p:nvGraphicFramePr>
        <p:xfrm>
          <a:off x="5886450" y="1074420"/>
          <a:ext cx="5392420" cy="343471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57274" y="323240"/>
            <a:ext cx="7893865" cy="480131"/>
          </a:xfrm>
        </p:spPr>
        <p:txBody>
          <a:bodyPr/>
          <a:lstStyle/>
          <a:p>
            <a:r>
              <a:rPr lang="en-US" altLang="zh-CN" dirty="0"/>
              <a:t>GAN</a:t>
            </a:r>
            <a:r>
              <a:rPr lang="zh-CN" altLang="en-US" dirty="0"/>
              <a:t>是什么？</a:t>
            </a:r>
            <a:endParaRPr lang="zh-CN" altLang="en-US" dirty="0"/>
          </a:p>
        </p:txBody>
      </p:sp>
      <p:sp>
        <p:nvSpPr>
          <p:cNvPr id="7" name="文本框 6"/>
          <p:cNvSpPr txBox="1"/>
          <p:nvPr/>
        </p:nvSpPr>
        <p:spPr>
          <a:xfrm>
            <a:off x="2467173" y="1360953"/>
            <a:ext cx="8723434" cy="1734787"/>
          </a:xfrm>
          <a:prstGeom prst="rect">
            <a:avLst/>
          </a:prstGeom>
          <a:noFill/>
        </p:spPr>
        <p:txBody>
          <a:bodyPr wrap="square" rtlCol="0">
            <a:normAutofit fontScale="40000" lnSpcReduction="20000"/>
          </a:bodyPr>
          <a:lstStyle/>
          <a:p>
            <a:pPr>
              <a:lnSpc>
                <a:spcPct val="150000"/>
              </a:lnSpc>
            </a:pPr>
            <a:r>
              <a:rPr lang="en-US" altLang="zh-CN" sz="3300" dirty="0">
                <a:latin typeface="Arial" panose="020B0604020202020204" pitchFamily="34" charset="0"/>
              </a:rPr>
              <a:t>GAN </a:t>
            </a:r>
            <a:r>
              <a:rPr lang="zh-CN" altLang="en-US" sz="3300" dirty="0">
                <a:latin typeface="Arial" panose="020B0604020202020204" pitchFamily="34" charset="0"/>
              </a:rPr>
              <a:t>主要包括了两个部分，即生成器 </a:t>
            </a:r>
            <a:r>
              <a:rPr lang="en-US" altLang="zh-CN" sz="3300" dirty="0">
                <a:latin typeface="Arial" panose="020B0604020202020204" pitchFamily="34" charset="0"/>
              </a:rPr>
              <a:t>generator </a:t>
            </a:r>
            <a:r>
              <a:rPr lang="zh-CN" altLang="en-US" sz="3300" dirty="0">
                <a:latin typeface="Arial" panose="020B0604020202020204" pitchFamily="34" charset="0"/>
              </a:rPr>
              <a:t>与判别器 </a:t>
            </a:r>
            <a:r>
              <a:rPr lang="en-US" altLang="zh-CN" sz="3300" dirty="0">
                <a:latin typeface="Arial" panose="020B0604020202020204" pitchFamily="34" charset="0"/>
              </a:rPr>
              <a:t>discriminator</a:t>
            </a:r>
            <a:r>
              <a:rPr lang="zh-CN" altLang="en-US" sz="3300" dirty="0">
                <a:latin typeface="Arial" panose="020B0604020202020204" pitchFamily="34" charset="0"/>
              </a:rPr>
              <a:t>。生成器主要用来学习真实图像分布从而让自身生成的图像更加真实，以骗过判别器。判别器则需要对接收的图片进行真假判别。在整个过程中，生成器努力地让生成的图像更加真实，而判别器则努力地去识别出图像的真假，这个过程相当于一个二人博弈，随着时间的推移，生成器和判别器在不断地进行对抗，最终两个网络达到了一个动态均衡：生成器生成的图像接近于真实图像分布，而判别器识别不出真假图像，对于给定图像的预测为真的概率基本接近 </a:t>
            </a:r>
            <a:r>
              <a:rPr lang="en-US" altLang="zh-CN" sz="3300" dirty="0">
                <a:latin typeface="Arial" panose="020B0604020202020204" pitchFamily="34" charset="0"/>
              </a:rPr>
              <a:t>0.5</a:t>
            </a:r>
            <a:r>
              <a:rPr lang="zh-CN" altLang="en-US" sz="3300" dirty="0">
                <a:latin typeface="Arial" panose="020B0604020202020204" pitchFamily="34" charset="0"/>
              </a:rPr>
              <a:t>（相当于随机猜测类别）。</a:t>
            </a:r>
            <a:endParaRPr lang="zh-CN" altLang="en-US" sz="3300" dirty="0">
              <a:latin typeface="Arial" panose="020B0604020202020204" pitchFamily="34" charset="0"/>
            </a:endParaRPr>
          </a:p>
          <a:p>
            <a:pPr algn="just">
              <a:lnSpc>
                <a:spcPct val="140000"/>
              </a:lnSpc>
            </a:pPr>
            <a:endParaRPr lang="en-US" altLang="zh-CN" sz="2400" dirty="0">
              <a:latin typeface="+mn-ea"/>
            </a:endParaRPr>
          </a:p>
          <a:p>
            <a:pPr algn="just">
              <a:lnSpc>
                <a:spcPct val="140000"/>
              </a:lnSpc>
            </a:pPr>
            <a:endParaRPr lang="en-US" altLang="zh-CN" sz="2400" dirty="0">
              <a:latin typeface="+mn-ea"/>
            </a:endParaRPr>
          </a:p>
        </p:txBody>
      </p:sp>
      <p:sp>
        <p:nvSpPr>
          <p:cNvPr id="6" name="ïṣļïdé"/>
          <p:cNvSpPr txBox="1"/>
          <p:nvPr/>
        </p:nvSpPr>
        <p:spPr>
          <a:xfrm>
            <a:off x="1008743" y="1143243"/>
            <a:ext cx="892629" cy="729104"/>
          </a:xfrm>
          <a:prstGeom prst="rect">
            <a:avLst/>
          </a:prstGeom>
          <a:noFill/>
        </p:spPr>
        <p:txBody>
          <a:bodyPr wrap="none">
            <a:prstTxWarp prst="textPlain">
              <a:avLst/>
            </a:prstTxWarp>
            <a:normAutofit/>
          </a:bodyPr>
          <a:lstStyle/>
          <a:p>
            <a:r>
              <a:rPr lang="en-US" altLang="zh-CN" sz="1400" dirty="0">
                <a:solidFill>
                  <a:schemeClr val="accent1"/>
                </a:solidFill>
              </a:rPr>
              <a:t>“</a:t>
            </a:r>
            <a:endParaRPr lang="en-US" altLang="zh-CN" sz="1400" dirty="0">
              <a:solidFill>
                <a:schemeClr val="accent1"/>
              </a:solidFill>
            </a:endParaRPr>
          </a:p>
        </p:txBody>
      </p:sp>
      <p:pic>
        <p:nvPicPr>
          <p:cNvPr id="13" name="图片 12"/>
          <p:cNvPicPr>
            <a:picLocks noChangeAspect="1"/>
          </p:cNvPicPr>
          <p:nvPr/>
        </p:nvPicPr>
        <p:blipFill>
          <a:blip r:embed="rId1"/>
          <a:stretch>
            <a:fillRect/>
          </a:stretch>
        </p:blipFill>
        <p:spPr>
          <a:xfrm>
            <a:off x="601337" y="3215063"/>
            <a:ext cx="11153660" cy="31057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损失函数</a:t>
            </a:r>
            <a:endParaRPr lang="zh-CN" altLang="en-US" dirty="0"/>
          </a:p>
        </p:txBody>
      </p:sp>
      <p:sp>
        <p:nvSpPr>
          <p:cNvPr id="9" name="Rectangle 7"/>
          <p:cNvSpPr>
            <a:spLocks noChangeArrowheads="1"/>
          </p:cNvSpPr>
          <p:nvPr/>
        </p:nvSpPr>
        <p:spPr bwMode="auto">
          <a:xfrm>
            <a:off x="902645" y="3061412"/>
            <a:ext cx="1068871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zh-CN" altLang="en-US" sz="1600" dirty="0">
                <a:latin typeface="+mn-ea"/>
              </a:rPr>
              <a:t>整个式子由两项构成。</a:t>
            </a:r>
            <a:r>
              <a:rPr lang="en-US" altLang="zh-CN" sz="1600" dirty="0">
                <a:latin typeface="+mn-ea"/>
              </a:rPr>
              <a:t>x</a:t>
            </a:r>
            <a:r>
              <a:rPr lang="zh-CN" altLang="en-US" sz="1600" dirty="0">
                <a:latin typeface="+mn-ea"/>
              </a:rPr>
              <a:t>表示真实图片，</a:t>
            </a:r>
            <a:r>
              <a:rPr lang="en-US" altLang="zh-CN" sz="1600" dirty="0">
                <a:latin typeface="+mn-ea"/>
              </a:rPr>
              <a:t>z</a:t>
            </a:r>
            <a:r>
              <a:rPr lang="zh-CN" altLang="en-US" sz="1600" dirty="0">
                <a:latin typeface="+mn-ea"/>
              </a:rPr>
              <a:t>表示输入</a:t>
            </a:r>
            <a:r>
              <a:rPr lang="en-US" altLang="zh-CN" sz="1600" dirty="0">
                <a:latin typeface="+mn-ea"/>
              </a:rPr>
              <a:t>G</a:t>
            </a:r>
            <a:r>
              <a:rPr lang="zh-CN" altLang="en-US" sz="1600" dirty="0">
                <a:latin typeface="+mn-ea"/>
              </a:rPr>
              <a:t>网络的噪声，而</a:t>
            </a:r>
            <a:r>
              <a:rPr lang="en-US" altLang="zh-CN" sz="1600" dirty="0">
                <a:latin typeface="+mn-ea"/>
              </a:rPr>
              <a:t>G(z)</a:t>
            </a:r>
            <a:r>
              <a:rPr lang="zh-CN" altLang="en-US" sz="1600" dirty="0">
                <a:latin typeface="+mn-ea"/>
              </a:rPr>
              <a:t>表示</a:t>
            </a:r>
            <a:r>
              <a:rPr lang="en-US" altLang="zh-CN" sz="1600" dirty="0">
                <a:latin typeface="+mn-ea"/>
              </a:rPr>
              <a:t>G</a:t>
            </a:r>
            <a:r>
              <a:rPr lang="zh-CN" altLang="en-US" sz="1600" dirty="0">
                <a:latin typeface="+mn-ea"/>
              </a:rPr>
              <a:t>网络生成的图片。</a:t>
            </a:r>
            <a:endParaRPr lang="en-US" altLang="zh-CN" sz="1600" dirty="0">
              <a:latin typeface="+mn-ea"/>
            </a:endParaRPr>
          </a:p>
          <a:p>
            <a:endParaRPr lang="zh-CN" altLang="en-US" sz="1600" dirty="0">
              <a:latin typeface="+mn-ea"/>
            </a:endParaRPr>
          </a:p>
          <a:p>
            <a:pPr marL="285750" indent="-285750">
              <a:buFont typeface="Arial" panose="020B0604020202020204" pitchFamily="34" charset="0"/>
              <a:buChar char="•"/>
            </a:pPr>
            <a:r>
              <a:rPr lang="en-US" altLang="zh-CN" sz="1600" dirty="0">
                <a:latin typeface="+mn-ea"/>
              </a:rPr>
              <a:t>D(x)</a:t>
            </a:r>
            <a:r>
              <a:rPr lang="zh-CN" altLang="en-US" sz="1600" dirty="0">
                <a:latin typeface="+mn-ea"/>
              </a:rPr>
              <a:t>表示</a:t>
            </a:r>
            <a:r>
              <a:rPr lang="en-US" altLang="zh-CN" sz="1600" dirty="0">
                <a:latin typeface="+mn-ea"/>
              </a:rPr>
              <a:t>D</a:t>
            </a:r>
            <a:r>
              <a:rPr lang="zh-CN" altLang="en-US" sz="1600" dirty="0">
                <a:latin typeface="+mn-ea"/>
              </a:rPr>
              <a:t>网络判断真实图片是否真实的概率（因为</a:t>
            </a:r>
            <a:r>
              <a:rPr lang="en-US" altLang="zh-CN" sz="1600" dirty="0">
                <a:latin typeface="+mn-ea"/>
              </a:rPr>
              <a:t>x</a:t>
            </a:r>
            <a:r>
              <a:rPr lang="zh-CN" altLang="en-US" sz="1600" dirty="0">
                <a:latin typeface="+mn-ea"/>
              </a:rPr>
              <a:t>就是真实的，所以对于</a:t>
            </a:r>
            <a:r>
              <a:rPr lang="en-US" altLang="zh-CN" sz="1600" dirty="0">
                <a:latin typeface="+mn-ea"/>
              </a:rPr>
              <a:t>D</a:t>
            </a:r>
            <a:r>
              <a:rPr lang="zh-CN" altLang="en-US" sz="1600" dirty="0">
                <a:latin typeface="+mn-ea"/>
              </a:rPr>
              <a:t>来说，这个值越接近</a:t>
            </a:r>
            <a:r>
              <a:rPr lang="en-US" altLang="zh-CN" sz="1600" dirty="0">
                <a:latin typeface="+mn-ea"/>
              </a:rPr>
              <a:t>1</a:t>
            </a:r>
            <a:r>
              <a:rPr lang="zh-CN" altLang="en-US" sz="1600" dirty="0">
                <a:latin typeface="+mn-ea"/>
              </a:rPr>
              <a:t>越好）。而</a:t>
            </a:r>
            <a:r>
              <a:rPr lang="en-US" altLang="zh-CN" sz="1600" dirty="0">
                <a:latin typeface="+mn-ea"/>
              </a:rPr>
              <a:t>D(G(z))</a:t>
            </a:r>
            <a:r>
              <a:rPr lang="zh-CN" altLang="en-US" sz="1600" dirty="0">
                <a:latin typeface="+mn-ea"/>
              </a:rPr>
              <a:t>是</a:t>
            </a:r>
            <a:r>
              <a:rPr lang="en-US" altLang="zh-CN" sz="1600" dirty="0">
                <a:latin typeface="+mn-ea"/>
              </a:rPr>
              <a:t>D</a:t>
            </a:r>
            <a:r>
              <a:rPr lang="zh-CN" altLang="en-US" sz="1600" dirty="0">
                <a:latin typeface="+mn-ea"/>
              </a:rPr>
              <a:t>网络判断</a:t>
            </a:r>
            <a:r>
              <a:rPr lang="en-US" altLang="zh-CN" sz="1600" dirty="0">
                <a:latin typeface="+mn-ea"/>
              </a:rPr>
              <a:t>G</a:t>
            </a:r>
            <a:r>
              <a:rPr lang="zh-CN" altLang="en-US" sz="1600" dirty="0">
                <a:latin typeface="+mn-ea"/>
              </a:rPr>
              <a:t>生成的图片的是否真实的概率。</a:t>
            </a:r>
            <a:endParaRPr lang="en-US" altLang="zh-CN" sz="1600" dirty="0">
              <a:latin typeface="+mn-ea"/>
            </a:endParaRPr>
          </a:p>
          <a:p>
            <a:endParaRPr lang="zh-CN" altLang="en-US" sz="1600" dirty="0">
              <a:latin typeface="+mn-ea"/>
            </a:endParaRPr>
          </a:p>
          <a:p>
            <a:pPr marL="285750" indent="-285750">
              <a:buFont typeface="Arial" panose="020B0604020202020204" pitchFamily="34" charset="0"/>
              <a:buChar char="•"/>
            </a:pPr>
            <a:r>
              <a:rPr lang="en-US" altLang="zh-CN" sz="1600" dirty="0">
                <a:latin typeface="+mn-ea"/>
              </a:rPr>
              <a:t>G</a:t>
            </a:r>
            <a:r>
              <a:rPr lang="zh-CN" altLang="en-US" sz="1600" dirty="0">
                <a:latin typeface="+mn-ea"/>
              </a:rPr>
              <a:t>的目的：上面提到过，</a:t>
            </a:r>
            <a:r>
              <a:rPr lang="en-US" altLang="zh-CN" sz="1600" dirty="0">
                <a:latin typeface="+mn-ea"/>
              </a:rPr>
              <a:t>D(G(z))</a:t>
            </a:r>
            <a:r>
              <a:rPr lang="zh-CN" altLang="en-US" sz="1600" dirty="0">
                <a:latin typeface="+mn-ea"/>
              </a:rPr>
              <a:t>是</a:t>
            </a:r>
            <a:r>
              <a:rPr lang="en-US" altLang="zh-CN" sz="1600" dirty="0">
                <a:latin typeface="+mn-ea"/>
              </a:rPr>
              <a:t>D</a:t>
            </a:r>
            <a:r>
              <a:rPr lang="zh-CN" altLang="en-US" sz="1600" dirty="0">
                <a:latin typeface="+mn-ea"/>
              </a:rPr>
              <a:t>网络判断</a:t>
            </a:r>
            <a:r>
              <a:rPr lang="en-US" altLang="zh-CN" sz="1600" dirty="0">
                <a:latin typeface="+mn-ea"/>
              </a:rPr>
              <a:t>G</a:t>
            </a:r>
            <a:r>
              <a:rPr lang="zh-CN" altLang="en-US" sz="1600" dirty="0">
                <a:latin typeface="+mn-ea"/>
              </a:rPr>
              <a:t>生成的图片是否真实的概率，</a:t>
            </a:r>
            <a:r>
              <a:rPr lang="en-US" altLang="zh-CN" sz="1600" dirty="0">
                <a:latin typeface="+mn-ea"/>
              </a:rPr>
              <a:t>G</a:t>
            </a:r>
            <a:r>
              <a:rPr lang="zh-CN" altLang="en-US" sz="1600" dirty="0">
                <a:latin typeface="+mn-ea"/>
              </a:rPr>
              <a:t>应该希望自己生成的图片“越接近真实越好”。也就是说，</a:t>
            </a:r>
            <a:r>
              <a:rPr lang="en-US" altLang="zh-CN" sz="1600" dirty="0">
                <a:latin typeface="+mn-ea"/>
              </a:rPr>
              <a:t>G</a:t>
            </a:r>
            <a:r>
              <a:rPr lang="zh-CN" altLang="en-US" sz="1600" dirty="0">
                <a:latin typeface="+mn-ea"/>
              </a:rPr>
              <a:t>希望</a:t>
            </a:r>
            <a:r>
              <a:rPr lang="en-US" altLang="zh-CN" sz="1600" dirty="0">
                <a:latin typeface="+mn-ea"/>
              </a:rPr>
              <a:t>D(G(z))</a:t>
            </a:r>
            <a:r>
              <a:rPr lang="zh-CN" altLang="en-US" sz="1600" dirty="0">
                <a:latin typeface="+mn-ea"/>
              </a:rPr>
              <a:t>尽可能得大，这时</a:t>
            </a:r>
            <a:r>
              <a:rPr lang="en-US" altLang="zh-CN" sz="1600" dirty="0">
                <a:latin typeface="+mn-ea"/>
              </a:rPr>
              <a:t>V(D, G)</a:t>
            </a:r>
            <a:r>
              <a:rPr lang="zh-CN" altLang="en-US" sz="1600" dirty="0">
                <a:latin typeface="+mn-ea"/>
              </a:rPr>
              <a:t>会变小。因此我们看到式子的最前面的记号是</a:t>
            </a:r>
            <a:r>
              <a:rPr lang="en-US" altLang="zh-CN" sz="1600" dirty="0">
                <a:latin typeface="+mn-ea"/>
              </a:rPr>
              <a:t>min_G</a:t>
            </a:r>
            <a:r>
              <a:rPr lang="zh-CN" altLang="en-US" sz="1600" dirty="0">
                <a:latin typeface="+mn-ea"/>
              </a:rPr>
              <a:t>。</a:t>
            </a:r>
            <a:endParaRPr lang="en-US" altLang="zh-CN" sz="1600" dirty="0">
              <a:latin typeface="+mn-ea"/>
            </a:endParaRPr>
          </a:p>
          <a:p>
            <a:endParaRPr lang="zh-CN" altLang="en-US" sz="1600" dirty="0">
              <a:latin typeface="+mn-ea"/>
            </a:endParaRPr>
          </a:p>
          <a:p>
            <a:pPr marL="285750" indent="-285750">
              <a:buFont typeface="Arial" panose="020B0604020202020204" pitchFamily="34" charset="0"/>
              <a:buChar char="•"/>
            </a:pPr>
            <a:r>
              <a:rPr lang="en-US" altLang="zh-CN" sz="1600" dirty="0">
                <a:latin typeface="+mn-ea"/>
              </a:rPr>
              <a:t>D</a:t>
            </a:r>
            <a:r>
              <a:rPr lang="zh-CN" altLang="en-US" sz="1600" dirty="0">
                <a:latin typeface="+mn-ea"/>
              </a:rPr>
              <a:t>的目的：</a:t>
            </a:r>
            <a:r>
              <a:rPr lang="en-US" altLang="zh-CN" sz="1600" dirty="0">
                <a:latin typeface="+mn-ea"/>
              </a:rPr>
              <a:t>D</a:t>
            </a:r>
            <a:r>
              <a:rPr lang="zh-CN" altLang="en-US" sz="1600" dirty="0">
                <a:latin typeface="+mn-ea"/>
              </a:rPr>
              <a:t>的能力越强，</a:t>
            </a:r>
            <a:r>
              <a:rPr lang="en-US" altLang="zh-CN" sz="1600" dirty="0">
                <a:latin typeface="+mn-ea"/>
              </a:rPr>
              <a:t>D(x)</a:t>
            </a:r>
            <a:r>
              <a:rPr lang="zh-CN" altLang="en-US" sz="1600" dirty="0">
                <a:latin typeface="+mn-ea"/>
              </a:rPr>
              <a:t>应该越大，</a:t>
            </a:r>
            <a:r>
              <a:rPr lang="en-US" altLang="zh-CN" sz="1600" dirty="0">
                <a:latin typeface="+mn-ea"/>
              </a:rPr>
              <a:t>D(G(x))</a:t>
            </a:r>
            <a:r>
              <a:rPr lang="zh-CN" altLang="en-US" sz="1600" dirty="0">
                <a:latin typeface="+mn-ea"/>
              </a:rPr>
              <a:t>应该越小。这时</a:t>
            </a:r>
            <a:r>
              <a:rPr lang="en-US" altLang="zh-CN" sz="1600" dirty="0">
                <a:latin typeface="+mn-ea"/>
              </a:rPr>
              <a:t>V(D,G)</a:t>
            </a:r>
            <a:r>
              <a:rPr lang="zh-CN" altLang="en-US" sz="1600" dirty="0">
                <a:latin typeface="+mn-ea"/>
              </a:rPr>
              <a:t>会变大。因此式子对于</a:t>
            </a:r>
            <a:r>
              <a:rPr lang="en-US" altLang="zh-CN" sz="1600" dirty="0">
                <a:latin typeface="+mn-ea"/>
              </a:rPr>
              <a:t>D</a:t>
            </a:r>
            <a:r>
              <a:rPr lang="zh-CN" altLang="en-US" sz="1600" dirty="0">
                <a:latin typeface="+mn-ea"/>
              </a:rPr>
              <a:t>来说是求最大</a:t>
            </a:r>
            <a:r>
              <a:rPr lang="en-US" altLang="zh-CN" sz="1600" dirty="0">
                <a:latin typeface="+mn-ea"/>
              </a:rPr>
              <a:t>(max_D)</a:t>
            </a:r>
            <a:endParaRPr lang="en-US" altLang="zh-CN" sz="1600" dirty="0">
              <a:latin typeface="+mn-ea"/>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64202" y="1347577"/>
            <a:ext cx="9469171" cy="11717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zh-CN" altLang="en-US"/>
              <a:t>手写体数字结果</a:t>
            </a:r>
            <a:endParaRPr lang="zh-CN" altLang="en-US"/>
          </a:p>
        </p:txBody>
      </p:sp>
      <p:pic>
        <p:nvPicPr>
          <p:cNvPr id="4" name="图片 3" descr="050"/>
          <p:cNvPicPr>
            <a:picLocks noChangeAspect="1"/>
          </p:cNvPicPr>
          <p:nvPr/>
        </p:nvPicPr>
        <p:blipFill>
          <a:blip r:embed="rId1"/>
          <a:stretch>
            <a:fillRect/>
          </a:stretch>
        </p:blipFill>
        <p:spPr>
          <a:xfrm>
            <a:off x="1346835" y="1184910"/>
            <a:ext cx="2234565" cy="2227580"/>
          </a:xfrm>
          <a:prstGeom prst="rect">
            <a:avLst/>
          </a:prstGeom>
        </p:spPr>
      </p:pic>
      <p:pic>
        <p:nvPicPr>
          <p:cNvPr id="6" name="图片 5" descr="157"/>
          <p:cNvPicPr>
            <a:picLocks noChangeAspect="1"/>
          </p:cNvPicPr>
          <p:nvPr/>
        </p:nvPicPr>
        <p:blipFill>
          <a:blip r:embed="rId2"/>
          <a:stretch>
            <a:fillRect/>
          </a:stretch>
        </p:blipFill>
        <p:spPr>
          <a:xfrm>
            <a:off x="4773295" y="1184910"/>
            <a:ext cx="2233295" cy="2227580"/>
          </a:xfrm>
          <a:prstGeom prst="rect">
            <a:avLst/>
          </a:prstGeom>
        </p:spPr>
      </p:pic>
      <p:pic>
        <p:nvPicPr>
          <p:cNvPr id="7" name="图片 6" descr="279"/>
          <p:cNvPicPr>
            <a:picLocks noChangeAspect="1"/>
          </p:cNvPicPr>
          <p:nvPr/>
        </p:nvPicPr>
        <p:blipFill>
          <a:blip r:embed="rId3"/>
          <a:stretch>
            <a:fillRect/>
          </a:stretch>
        </p:blipFill>
        <p:spPr>
          <a:xfrm>
            <a:off x="8411210" y="1164590"/>
            <a:ext cx="2254250" cy="2247265"/>
          </a:xfrm>
          <a:prstGeom prst="rect">
            <a:avLst/>
          </a:prstGeom>
        </p:spPr>
      </p:pic>
      <p:pic>
        <p:nvPicPr>
          <p:cNvPr id="9" name="图片 8" descr="857"/>
          <p:cNvPicPr>
            <a:picLocks noChangeAspect="1"/>
          </p:cNvPicPr>
          <p:nvPr/>
        </p:nvPicPr>
        <p:blipFill>
          <a:blip r:embed="rId4"/>
          <a:stretch>
            <a:fillRect/>
          </a:stretch>
        </p:blipFill>
        <p:spPr>
          <a:xfrm>
            <a:off x="6734175" y="3880485"/>
            <a:ext cx="2216785" cy="2210435"/>
          </a:xfrm>
          <a:prstGeom prst="rect">
            <a:avLst/>
          </a:prstGeom>
        </p:spPr>
      </p:pic>
      <p:pic>
        <p:nvPicPr>
          <p:cNvPr id="10" name="图片 9" descr="780"/>
          <p:cNvPicPr>
            <a:picLocks noChangeAspect="1"/>
          </p:cNvPicPr>
          <p:nvPr/>
        </p:nvPicPr>
        <p:blipFill>
          <a:blip r:embed="rId5"/>
          <a:stretch>
            <a:fillRect/>
          </a:stretch>
        </p:blipFill>
        <p:spPr>
          <a:xfrm>
            <a:off x="3024505" y="3939540"/>
            <a:ext cx="2227580" cy="22205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en-US" altLang="zh-CN"/>
              <a:t>DCgan</a:t>
            </a:r>
            <a:endParaRPr lang="en-US" altLang="zh-CN"/>
          </a:p>
        </p:txBody>
      </p:sp>
      <p:sp>
        <p:nvSpPr>
          <p:cNvPr id="4" name="文本框 3"/>
          <p:cNvSpPr txBox="1"/>
          <p:nvPr/>
        </p:nvSpPr>
        <p:spPr>
          <a:xfrm>
            <a:off x="574675" y="1070610"/>
            <a:ext cx="11171555" cy="2306955"/>
          </a:xfrm>
          <a:prstGeom prst="rect">
            <a:avLst/>
          </a:prstGeom>
          <a:noFill/>
        </p:spPr>
        <p:txBody>
          <a:bodyPr wrap="square" rtlCol="0" anchor="t">
            <a:spAutoFit/>
          </a:bodyPr>
          <a:p>
            <a:r>
              <a:rPr lang="en-US" altLang="zh-CN"/>
              <a:t>DCgan</a:t>
            </a:r>
            <a:r>
              <a:rPr lang="zh-CN" altLang="en-US"/>
              <a:t>进行的改进可以概括为：</a:t>
            </a:r>
            <a:endParaRPr lang="zh-CN" altLang="en-US"/>
          </a:p>
          <a:p>
            <a:r>
              <a:rPr lang="zh-CN" altLang="en-US"/>
              <a:t>所有的pooling层使用步幅卷积(判别网络)和微步幅度卷积(生成网络)进行替换。</a:t>
            </a:r>
            <a:endParaRPr lang="zh-CN" altLang="en-US"/>
          </a:p>
          <a:p>
            <a:r>
              <a:rPr lang="zh-CN" altLang="en-US"/>
              <a:t>在生成网络和判别网络上使用批处理规范化</a:t>
            </a:r>
            <a:r>
              <a:rPr lang="en-US" altLang="zh-CN"/>
              <a:t>(如果对生成模型的输出层、判别模型的输入层使用BN，会导致模型不稳定，不建议使用。)</a:t>
            </a:r>
            <a:r>
              <a:rPr lang="zh-CN" altLang="en-US"/>
              <a:t>。</a:t>
            </a:r>
            <a:endParaRPr lang="zh-CN" altLang="en-US"/>
          </a:p>
          <a:p>
            <a:r>
              <a:rPr lang="zh-CN" altLang="en-US"/>
              <a:t>对于更深的架构移除全连接隐藏层。</a:t>
            </a:r>
            <a:endParaRPr lang="zh-CN" altLang="en-US"/>
          </a:p>
          <a:p>
            <a:r>
              <a:rPr lang="zh-CN" altLang="en-US"/>
              <a:t>在生成网络的所有层上使用Re</a:t>
            </a:r>
            <a:r>
              <a:rPr lang="en-US" altLang="zh-CN"/>
              <a:t>L</a:t>
            </a:r>
            <a:r>
              <a:rPr lang="zh-CN" altLang="en-US"/>
              <a:t>U激活函数，除了输出层使用Tanh激活函数。</a:t>
            </a:r>
            <a:endParaRPr lang="zh-CN" altLang="en-US"/>
          </a:p>
          <a:p>
            <a:r>
              <a:rPr lang="zh-CN" altLang="en-US"/>
              <a:t>在判别网络的所有层上使用LeakyReLU激活函数。</a:t>
            </a:r>
            <a:endParaRPr lang="zh-CN" altLang="en-US"/>
          </a:p>
          <a:p>
            <a:endParaRPr lang="zh-CN" altLang="en-US"/>
          </a:p>
        </p:txBody>
      </p:sp>
      <p:pic>
        <p:nvPicPr>
          <p:cNvPr id="9" name="图片占位符 8"/>
          <p:cNvPicPr>
            <a:picLocks noChangeAspect="1"/>
          </p:cNvPicPr>
          <p:nvPr>
            <p:ph type="pic" sz="quarter" idx="10"/>
          </p:nvPr>
        </p:nvPicPr>
        <p:blipFill>
          <a:blip r:embed="rId1"/>
          <a:stretch>
            <a:fillRect/>
          </a:stretch>
        </p:blipFill>
        <p:spPr>
          <a:xfrm>
            <a:off x="1300480" y="3199765"/>
            <a:ext cx="8091170" cy="28644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en-US" altLang="zh-CN"/>
              <a:t> </a:t>
            </a:r>
            <a:endParaRPr lang="en-US" altLang="zh-CN"/>
          </a:p>
        </p:txBody>
      </p:sp>
      <p:sp>
        <p:nvSpPr>
          <p:cNvPr id="4" name="文本框 3"/>
          <p:cNvSpPr txBox="1"/>
          <p:nvPr/>
        </p:nvSpPr>
        <p:spPr>
          <a:xfrm>
            <a:off x="504825" y="803275"/>
            <a:ext cx="11182350" cy="2584450"/>
          </a:xfrm>
          <a:prstGeom prst="rect">
            <a:avLst/>
          </a:prstGeom>
          <a:noFill/>
        </p:spPr>
        <p:txBody>
          <a:bodyPr wrap="square" rtlCol="0" anchor="t">
            <a:spAutoFit/>
          </a:bodyPr>
          <a:p>
            <a:r>
              <a:rPr lang="zh-CN" altLang="en-US"/>
              <a:t>去除图像中某些物体，论文中实现的方法如下：</a:t>
            </a:r>
            <a:endParaRPr lang="zh-CN" altLang="en-US"/>
          </a:p>
          <a:p>
            <a:r>
              <a:rPr lang="zh-CN" altLang="en-US"/>
              <a:t>对于152张生成的图片，手动标记其中52张有窗户，其他没有窗户。</a:t>
            </a:r>
            <a:endParaRPr lang="zh-CN" altLang="en-US"/>
          </a:p>
          <a:p>
            <a:r>
              <a:rPr lang="zh-CN" altLang="en-US"/>
              <a:t>使用第二个特征图结果，使用逻辑回归来判断对应向量是不是拥有窗户信息。</a:t>
            </a:r>
            <a:endParaRPr lang="zh-CN" altLang="en-US"/>
          </a:p>
          <a:p>
            <a:r>
              <a:rPr lang="zh-CN" altLang="en-US"/>
              <a:t>将所有特征图上大于0的特征都永久加入dropout（手动设置为0）。</a:t>
            </a:r>
            <a:endParaRPr lang="zh-CN" altLang="en-US"/>
          </a:p>
          <a:p>
            <a:r>
              <a:rPr lang="zh-CN" altLang="en-US"/>
              <a:t>使用相同的输入特征，重新生成图片。</a:t>
            </a:r>
            <a:endParaRPr lang="zh-CN" altLang="en-US"/>
          </a:p>
          <a:p>
            <a:r>
              <a:rPr lang="zh-CN" altLang="en-US"/>
              <a:t>论文配图如下：</a:t>
            </a:r>
            <a:endParaRPr lang="zh-CN" altLang="en-US"/>
          </a:p>
          <a:p>
            <a:r>
              <a:rPr lang="zh-CN" altLang="en-US"/>
              <a:t>第一行为原始图片（有窗户）。</a:t>
            </a:r>
            <a:endParaRPr lang="zh-CN" altLang="en-US"/>
          </a:p>
          <a:p>
            <a:r>
              <a:rPr lang="zh-CN" altLang="en-US"/>
              <a:t>第二行为将窗户相关特征添加到dropout后的结果（没有窗户）。</a:t>
            </a:r>
            <a:endParaRPr lang="zh-CN" altLang="en-US"/>
          </a:p>
          <a:p>
            <a:r>
              <a:rPr lang="zh-CN" altLang="en-US"/>
              <a:t>总体结果：图像变模糊，但窗户在一定程度上也少了。</a:t>
            </a:r>
            <a:endParaRPr lang="zh-CN" altLang="en-US"/>
          </a:p>
        </p:txBody>
      </p:sp>
      <p:pic>
        <p:nvPicPr>
          <p:cNvPr id="5" name="图片占位符 4"/>
          <p:cNvPicPr>
            <a:picLocks noChangeAspect="1"/>
          </p:cNvPicPr>
          <p:nvPr>
            <p:ph type="pic" sz="quarter" idx="10"/>
          </p:nvPr>
        </p:nvPicPr>
        <p:blipFill>
          <a:blip r:embed="rId1"/>
          <a:stretch>
            <a:fillRect/>
          </a:stretch>
        </p:blipFill>
        <p:spPr>
          <a:xfrm>
            <a:off x="825500" y="3571875"/>
            <a:ext cx="10106025" cy="25050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057274" y="324228"/>
            <a:ext cx="7893865" cy="478155"/>
          </a:xfrm>
        </p:spPr>
        <p:txBody>
          <a:bodyPr/>
          <a:p>
            <a:r>
              <a:rPr lang="en-US" altLang="zh-CN"/>
              <a:t> </a:t>
            </a:r>
            <a:endParaRPr lang="en-US" altLang="zh-CN"/>
          </a:p>
        </p:txBody>
      </p:sp>
      <p:pic>
        <p:nvPicPr>
          <p:cNvPr id="4" name="图片 3" descr="mnist_600"/>
          <p:cNvPicPr>
            <a:picLocks noChangeAspect="1"/>
          </p:cNvPicPr>
          <p:nvPr/>
        </p:nvPicPr>
        <p:blipFill>
          <a:blip r:embed="rId1"/>
          <a:stretch>
            <a:fillRect/>
          </a:stretch>
        </p:blipFill>
        <p:spPr>
          <a:xfrm>
            <a:off x="830580" y="1179830"/>
            <a:ext cx="2880000" cy="2160141"/>
          </a:xfrm>
          <a:prstGeom prst="rect">
            <a:avLst/>
          </a:prstGeom>
        </p:spPr>
      </p:pic>
      <p:pic>
        <p:nvPicPr>
          <p:cNvPr id="5" name="图片 4" descr="mnist_6000"/>
          <p:cNvPicPr>
            <a:picLocks noChangeAspect="1"/>
          </p:cNvPicPr>
          <p:nvPr/>
        </p:nvPicPr>
        <p:blipFill>
          <a:blip r:embed="rId2"/>
          <a:stretch>
            <a:fillRect/>
          </a:stretch>
        </p:blipFill>
        <p:spPr>
          <a:xfrm>
            <a:off x="4746625" y="1179830"/>
            <a:ext cx="2880000" cy="2159862"/>
          </a:xfrm>
          <a:prstGeom prst="rect">
            <a:avLst/>
          </a:prstGeom>
        </p:spPr>
      </p:pic>
      <p:pic>
        <p:nvPicPr>
          <p:cNvPr id="6" name="图片 5" descr="mnist_15000"/>
          <p:cNvPicPr>
            <a:picLocks noChangeAspect="1"/>
          </p:cNvPicPr>
          <p:nvPr/>
        </p:nvPicPr>
        <p:blipFill>
          <a:blip r:embed="rId3"/>
          <a:stretch>
            <a:fillRect/>
          </a:stretch>
        </p:blipFill>
        <p:spPr>
          <a:xfrm>
            <a:off x="8524875" y="1179195"/>
            <a:ext cx="2880000" cy="2160142"/>
          </a:xfrm>
          <a:prstGeom prst="rect">
            <a:avLst/>
          </a:prstGeom>
        </p:spPr>
      </p:pic>
      <p:pic>
        <p:nvPicPr>
          <p:cNvPr id="7" name="图片 6" descr="mnist_30000"/>
          <p:cNvPicPr>
            <a:picLocks noChangeAspect="1"/>
          </p:cNvPicPr>
          <p:nvPr/>
        </p:nvPicPr>
        <p:blipFill>
          <a:blip r:embed="rId4"/>
          <a:stretch>
            <a:fillRect/>
          </a:stretch>
        </p:blipFill>
        <p:spPr>
          <a:xfrm>
            <a:off x="830580" y="3977005"/>
            <a:ext cx="2880000" cy="2160000"/>
          </a:xfrm>
          <a:prstGeom prst="rect">
            <a:avLst/>
          </a:prstGeom>
        </p:spPr>
      </p:pic>
      <p:pic>
        <p:nvPicPr>
          <p:cNvPr id="8" name="图片 7" descr="mnist_31000"/>
          <p:cNvPicPr>
            <a:picLocks noChangeAspect="1"/>
          </p:cNvPicPr>
          <p:nvPr/>
        </p:nvPicPr>
        <p:blipFill>
          <a:blip r:embed="rId5"/>
          <a:stretch>
            <a:fillRect/>
          </a:stretch>
        </p:blipFill>
        <p:spPr>
          <a:xfrm>
            <a:off x="4656455" y="3977005"/>
            <a:ext cx="2880000" cy="2160000"/>
          </a:xfrm>
          <a:prstGeom prst="rect">
            <a:avLst/>
          </a:prstGeom>
        </p:spPr>
      </p:pic>
      <p:pic>
        <p:nvPicPr>
          <p:cNvPr id="9" name="图片 8" descr="mnist_39800"/>
          <p:cNvPicPr>
            <a:picLocks noChangeAspect="1"/>
          </p:cNvPicPr>
          <p:nvPr/>
        </p:nvPicPr>
        <p:blipFill>
          <a:blip r:embed="rId6"/>
          <a:stretch>
            <a:fillRect/>
          </a:stretch>
        </p:blipFill>
        <p:spPr>
          <a:xfrm>
            <a:off x="8524875" y="3977640"/>
            <a:ext cx="2880000" cy="2159851"/>
          </a:xfrm>
          <a:prstGeom prst="rect">
            <a:avLst/>
          </a:prstGeom>
        </p:spPr>
      </p:pic>
    </p:spTree>
  </p:cSld>
  <p:clrMapOvr>
    <a:masterClrMapping/>
  </p:clrMapOvr>
</p:sld>
</file>

<file path=ppt/tags/tag1.xml><?xml version="1.0" encoding="utf-8"?>
<p:tagLst xmlns:p="http://schemas.openxmlformats.org/presentationml/2006/main">
  <p:tag name="REFSHAPE" val="289788068"/>
  <p:tag name="KSO_WM_UNIT_PLACING_PICTURE_USER_VIEWPORT" val="{&quot;height&quot;:8700,&quot;width&quot;:10140}"/>
</p:tagLst>
</file>

<file path=ppt/tags/tag2.xml><?xml version="1.0" encoding="utf-8"?>
<p:tagLst xmlns:p="http://schemas.openxmlformats.org/presentationml/2006/main">
  <p:tag name="REFSHAPE" val="41725526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3710</Words>
  <Application>WPS 演示</Application>
  <PresentationFormat>宽屏</PresentationFormat>
  <Paragraphs>145</Paragraphs>
  <Slides>23</Slides>
  <Notes>4</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2</vt:i4>
      </vt:variant>
      <vt:variant>
        <vt:lpstr>幻灯片标题</vt:lpstr>
      </vt:variant>
      <vt:variant>
        <vt:i4>23</vt:i4>
      </vt:variant>
    </vt:vector>
  </HeadingPairs>
  <TitlesOfParts>
    <vt:vector size="35" baseType="lpstr">
      <vt:lpstr>Arial</vt:lpstr>
      <vt:lpstr>宋体</vt:lpstr>
      <vt:lpstr>Wingdings</vt:lpstr>
      <vt:lpstr>等线</vt:lpstr>
      <vt:lpstr>等线 Light</vt:lpstr>
      <vt:lpstr>微软雅黑</vt:lpstr>
      <vt:lpstr>Arial Unicode MS</vt:lpstr>
      <vt:lpstr>Calibri</vt:lpstr>
      <vt:lpstr>Office 主题​​</vt:lpstr>
      <vt:lpstr>Storyboard Layouts</vt:lpstr>
      <vt:lpstr>Equation.AxMath</vt:lpstr>
      <vt:lpstr>Equation.AxMath</vt:lpstr>
      <vt:lpstr> </vt:lpstr>
      <vt:lpstr>PowerPoint 演示文稿</vt:lpstr>
      <vt:lpstr>PowerPoint 演示文稿</vt:lpstr>
      <vt:lpstr>GAN是什么？</vt:lpstr>
      <vt:lpstr>损失函数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Wasserstein距离的优越性质</vt:lpstr>
      <vt:lpstr>WGAN</vt:lpstr>
      <vt:lpstr>PowerPoint 演示文稿</vt:lpstr>
      <vt:lpstr>wgan-gp</vt:lpstr>
      <vt:lpstr>PowerPoint 演示文稿</vt:lpstr>
      <vt:lpstr>PowerPoint 演示文稿</vt:lpstr>
      <vt:lpstr>PowerPoint 演示文稿</vt:lpstr>
      <vt:lpstr>SNGAN</vt:lpstr>
      <vt:lpstr>总结</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PPL</dc:creator>
  <cp:lastModifiedBy>Flash</cp:lastModifiedBy>
  <cp:revision>10</cp:revision>
  <dcterms:created xsi:type="dcterms:W3CDTF">2019-11-27T06:01:00Z</dcterms:created>
  <dcterms:modified xsi:type="dcterms:W3CDTF">2020-04-12T07:16:31Z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